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6" r:id="rId5"/>
    <p:sldId id="259" r:id="rId6"/>
    <p:sldId id="260" r:id="rId7"/>
    <p:sldId id="261" r:id="rId8"/>
    <p:sldId id="262" r:id="rId9"/>
    <p:sldId id="263" r:id="rId10"/>
    <p:sldId id="267" r:id="rId11"/>
    <p:sldId id="264" r:id="rId12"/>
    <p:sldId id="265"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F3B8D92-603A-4847-B10A-047C6727DFBD}" type="datetimeFigureOut">
              <a:rPr lang="en-US" smtClean="0"/>
              <a:pPr/>
              <a:t>2/14/2024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AAB61A-DAA6-4EB6-BC0B-9E5C22D7AEB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3B8D92-603A-4847-B10A-047C6727DFBD}" type="datetimeFigureOut">
              <a:rPr lang="en-US" smtClean="0"/>
              <a:pPr/>
              <a:t>2/14/2024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AAB61A-DAA6-4EB6-BC0B-9E5C22D7AEB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3B8D92-603A-4847-B10A-047C6727DFBD}" type="datetimeFigureOut">
              <a:rPr lang="en-US" smtClean="0"/>
              <a:pPr/>
              <a:t>2/14/2024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AAB61A-DAA6-4EB6-BC0B-9E5C22D7AEB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200">
                <a:latin typeface="Arial" pitchFamily="34" charset="0"/>
                <a:cs typeface="Arial" pitchFamily="34" charset="0"/>
              </a:defRPr>
            </a:lvl1pPr>
            <a:lvl2pPr>
              <a:defRPr sz="2000">
                <a:latin typeface="Arial" pitchFamily="34" charset="0"/>
                <a:cs typeface="Arial" pitchFamily="34" charset="0"/>
              </a:defRPr>
            </a:lvl2pPr>
            <a:lvl3pPr>
              <a:defRPr sz="2000">
                <a:latin typeface="Arial" pitchFamily="34" charset="0"/>
                <a:cs typeface="Arial" pitchFamily="34" charset="0"/>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7F3B8D92-603A-4847-B10A-047C6727DFBD}" type="datetimeFigureOut">
              <a:rPr lang="en-US" smtClean="0"/>
              <a:pPr/>
              <a:t>2/14/2024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AAB61A-DAA6-4EB6-BC0B-9E5C22D7AEB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3B8D92-603A-4847-B10A-047C6727DFBD}" type="datetimeFigureOut">
              <a:rPr lang="en-US" smtClean="0"/>
              <a:pPr/>
              <a:t>2/14/2024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AAB61A-DAA6-4EB6-BC0B-9E5C22D7AEB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F3B8D92-603A-4847-B10A-047C6727DFBD}" type="datetimeFigureOut">
              <a:rPr lang="en-US" smtClean="0"/>
              <a:pPr/>
              <a:t>2/14/2024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AAB61A-DAA6-4EB6-BC0B-9E5C22D7AEB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F3B8D92-603A-4847-B10A-047C6727DFBD}" type="datetimeFigureOut">
              <a:rPr lang="en-US" smtClean="0"/>
              <a:pPr/>
              <a:t>2/14/2024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EAAB61A-DAA6-4EB6-BC0B-9E5C22D7AEB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F3B8D92-603A-4847-B10A-047C6727DFBD}" type="datetimeFigureOut">
              <a:rPr lang="en-US" smtClean="0"/>
              <a:pPr/>
              <a:t>2/14/2024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EAAB61A-DAA6-4EB6-BC0B-9E5C22D7AEB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3B8D92-603A-4847-B10A-047C6727DFBD}" type="datetimeFigureOut">
              <a:rPr lang="en-US" smtClean="0"/>
              <a:pPr/>
              <a:t>2/14/2024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EAAB61A-DAA6-4EB6-BC0B-9E5C22D7AEB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3B8D92-603A-4847-B10A-047C6727DFBD}" type="datetimeFigureOut">
              <a:rPr lang="en-US" smtClean="0"/>
              <a:pPr/>
              <a:t>2/14/2024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AAB61A-DAA6-4EB6-BC0B-9E5C22D7AEB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3B8D92-603A-4847-B10A-047C6727DFBD}" type="datetimeFigureOut">
              <a:rPr lang="en-US" smtClean="0"/>
              <a:pPr/>
              <a:t>2/14/2024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AAB61A-DAA6-4EB6-BC0B-9E5C22D7AEB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B8D92-603A-4847-B10A-047C6727DFBD}" type="datetimeFigureOut">
              <a:rPr lang="en-US" smtClean="0"/>
              <a:pPr/>
              <a:t>2/14/2024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AAB61A-DAA6-4EB6-BC0B-9E5C22D7AEB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sr-Cyrl-RS" sz="3200" b="1" dirty="0" smtClean="0"/>
              <a:t>Клиничке и лабораторијске карактеристике пацијената са вирусним хепатитисом и </a:t>
            </a:r>
            <a:r>
              <a:rPr lang="en-US" sz="3200" b="1" dirty="0" smtClean="0"/>
              <a:t>HIV</a:t>
            </a:r>
            <a:r>
              <a:rPr lang="sr-Cyrl-RS" sz="3200" b="1" dirty="0" smtClean="0"/>
              <a:t>-ом, оралне манифестације</a:t>
            </a:r>
            <a:endParaRPr lang="en-US" sz="3200" b="1" dirty="0"/>
          </a:p>
        </p:txBody>
      </p:sp>
      <p:pic>
        <p:nvPicPr>
          <p:cNvPr id="4" name="Picture 2" descr="D:\Users\Katarina\Desktop\KATEDRA ZA KLINICKU FARMACIJU\Nastava na engleskom\grb.png"/>
          <p:cNvPicPr>
            <a:picLocks noChangeAspect="1" noChangeArrowheads="1"/>
          </p:cNvPicPr>
          <p:nvPr/>
        </p:nvPicPr>
        <p:blipFill>
          <a:blip r:embed="rId2" cstate="print"/>
          <a:srcRect/>
          <a:stretch>
            <a:fillRect/>
          </a:stretch>
        </p:blipFill>
        <p:spPr bwMode="auto">
          <a:xfrm>
            <a:off x="1979712" y="116632"/>
            <a:ext cx="5265737" cy="914400"/>
          </a:xfrm>
          <a:prstGeom prst="rect">
            <a:avLst/>
          </a:prstGeom>
          <a:noFill/>
        </p:spPr>
      </p:pic>
      <p:sp>
        <p:nvSpPr>
          <p:cNvPr id="5" name="Subtitle 2"/>
          <p:cNvSpPr>
            <a:spLocks noGrp="1"/>
          </p:cNvSpPr>
          <p:nvPr>
            <p:ph type="subTitle" idx="1"/>
          </p:nvPr>
        </p:nvSpPr>
        <p:spPr>
          <a:xfrm>
            <a:off x="1403648" y="4149080"/>
            <a:ext cx="6400800" cy="2160240"/>
          </a:xfrm>
        </p:spPr>
        <p:txBody>
          <a:bodyPr>
            <a:normAutofit fontScale="92500" lnSpcReduction="20000"/>
          </a:bodyPr>
          <a:lstStyle/>
          <a:p>
            <a:r>
              <a:rPr lang="sr-Cyrl-RS" sz="2800" b="1" dirty="0" smtClean="0">
                <a:solidFill>
                  <a:schemeClr val="tx1"/>
                </a:solidFill>
              </a:rPr>
              <a:t>Интерпрофесионално образовање</a:t>
            </a:r>
          </a:p>
          <a:p>
            <a:endParaRPr lang="sr-Cyrl-RS" sz="2800" b="1" dirty="0" smtClean="0">
              <a:solidFill>
                <a:schemeClr val="tx1"/>
              </a:solidFill>
            </a:endParaRPr>
          </a:p>
          <a:p>
            <a:r>
              <a:rPr lang="en-US" sz="2800" dirty="0" smtClean="0">
                <a:solidFill>
                  <a:schemeClr val="tx1"/>
                </a:solidFill>
              </a:rPr>
              <a:t>1</a:t>
            </a:r>
            <a:r>
              <a:rPr lang="sr-Cyrl-RS" sz="2800" dirty="0" smtClean="0">
                <a:solidFill>
                  <a:schemeClr val="tx1"/>
                </a:solidFill>
              </a:rPr>
              <a:t>4. недеља</a:t>
            </a:r>
          </a:p>
          <a:p>
            <a:endParaRPr lang="sr-Cyrl-RS" sz="3000" dirty="0" smtClean="0">
              <a:solidFill>
                <a:schemeClr val="tx1"/>
              </a:solidFill>
            </a:endParaRPr>
          </a:p>
          <a:p>
            <a:r>
              <a:rPr lang="sr-Cyrl-RS" sz="3000" dirty="0" smtClean="0">
                <a:solidFill>
                  <a:schemeClr val="tx1"/>
                </a:solidFill>
              </a:rPr>
              <a:t>Асс. др Катарина Михајловић</a:t>
            </a:r>
            <a:endParaRPr lang="en-US" sz="3000"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Терапија инфекције ХБВ</a:t>
            </a:r>
            <a:br>
              <a:rPr lang="sr-Cyrl-RS" dirty="0" smtClean="0"/>
            </a:br>
            <a:r>
              <a:rPr lang="sr-Cyrl-RS" dirty="0" smtClean="0"/>
              <a:t>                                                                </a:t>
            </a:r>
            <a:r>
              <a:rPr lang="sr-Cyrl-RS" sz="2400" i="1" dirty="0" smtClean="0"/>
              <a:t>тенофовир </a:t>
            </a:r>
            <a:endParaRPr lang="en-US" dirty="0"/>
          </a:p>
        </p:txBody>
      </p:sp>
      <p:sp>
        <p:nvSpPr>
          <p:cNvPr id="3" name="Content Placeholder 2"/>
          <p:cNvSpPr>
            <a:spLocks noGrp="1"/>
          </p:cNvSpPr>
          <p:nvPr>
            <p:ph idx="1"/>
          </p:nvPr>
        </p:nvSpPr>
        <p:spPr/>
        <p:txBody>
          <a:bodyPr/>
          <a:lstStyle/>
          <a:p>
            <a:pPr lvl="1"/>
            <a:r>
              <a:rPr lang="sr-Cyrl-RS" dirty="0" smtClean="0"/>
              <a:t>током примене тенофовира може доћи до БИ</a:t>
            </a:r>
            <a:r>
              <a:rPr lang="en-US" dirty="0" smtClean="0"/>
              <a:t>, </a:t>
            </a:r>
            <a:r>
              <a:rPr lang="sr-Cyrl-RS" dirty="0" smtClean="0"/>
              <a:t>повећане</a:t>
            </a:r>
            <a:r>
              <a:rPr lang="en-US" dirty="0" smtClean="0"/>
              <a:t> </a:t>
            </a:r>
            <a:r>
              <a:rPr lang="sr-Cyrl-RS" dirty="0" smtClean="0"/>
              <a:t>вредности</a:t>
            </a:r>
            <a:r>
              <a:rPr lang="en-US" dirty="0" smtClean="0"/>
              <a:t> </a:t>
            </a:r>
            <a:r>
              <a:rPr lang="sr-Cyrl-RS" dirty="0" smtClean="0"/>
              <a:t>креатинина</a:t>
            </a:r>
            <a:r>
              <a:rPr lang="en-US" dirty="0" smtClean="0"/>
              <a:t>, </a:t>
            </a:r>
            <a:r>
              <a:rPr lang="sr-Cyrl-RS" dirty="0" smtClean="0"/>
              <a:t>хипофосфатемије и</a:t>
            </a:r>
            <a:r>
              <a:rPr lang="en-US" dirty="0" smtClean="0"/>
              <a:t> </a:t>
            </a:r>
            <a:r>
              <a:rPr lang="sr-Cyrl-RS" dirty="0" smtClean="0"/>
              <a:t>проксималне тубулопатије те треба контролисати функцију бубрега (клиренс креатинина и фосфати у серуму)</a:t>
            </a:r>
          </a:p>
          <a:p>
            <a:pPr lvl="1"/>
            <a:r>
              <a:rPr lang="sr-Cyrl-RS" dirty="0" smtClean="0"/>
              <a:t>може доћи и до смањења</a:t>
            </a:r>
            <a:r>
              <a:rPr lang="fi-FI" dirty="0" smtClean="0"/>
              <a:t> </a:t>
            </a:r>
            <a:r>
              <a:rPr lang="sr-Cyrl-RS" dirty="0" smtClean="0"/>
              <a:t>густине</a:t>
            </a:r>
            <a:r>
              <a:rPr lang="fi-FI" dirty="0" smtClean="0"/>
              <a:t> </a:t>
            </a:r>
            <a:r>
              <a:rPr lang="sr-Cyrl-RS" dirty="0" smtClean="0"/>
              <a:t>минерала</a:t>
            </a:r>
            <a:r>
              <a:rPr lang="fi-FI" dirty="0" smtClean="0"/>
              <a:t> </a:t>
            </a:r>
            <a:r>
              <a:rPr lang="sr-Cyrl-RS" dirty="0" smtClean="0"/>
              <a:t>костију</a:t>
            </a:r>
            <a:r>
              <a:rPr lang="fi-FI" dirty="0" smtClean="0"/>
              <a:t> </a:t>
            </a:r>
            <a:r>
              <a:rPr lang="sr-Cyrl-RS" dirty="0" smtClean="0"/>
              <a:t>кука и кичме, те би други</a:t>
            </a:r>
            <a:r>
              <a:rPr lang="en-US" dirty="0" smtClean="0"/>
              <a:t> </a:t>
            </a:r>
            <a:r>
              <a:rPr lang="sr-Cyrl-RS" dirty="0" smtClean="0"/>
              <a:t>терапијски</a:t>
            </a:r>
            <a:r>
              <a:rPr lang="en-US" dirty="0" smtClean="0"/>
              <a:t> </a:t>
            </a:r>
            <a:r>
              <a:rPr lang="sr-Cyrl-RS" dirty="0" smtClean="0"/>
              <a:t>режими</a:t>
            </a:r>
            <a:r>
              <a:rPr lang="en-US" dirty="0" smtClean="0"/>
              <a:t> </a:t>
            </a:r>
            <a:r>
              <a:rPr lang="sr-Cyrl-RS" dirty="0" smtClean="0"/>
              <a:t>требало</a:t>
            </a:r>
            <a:r>
              <a:rPr lang="en-US" dirty="0" smtClean="0"/>
              <a:t> </a:t>
            </a:r>
            <a:r>
              <a:rPr lang="sr-Cyrl-RS" dirty="0" smtClean="0"/>
              <a:t>да</a:t>
            </a:r>
            <a:r>
              <a:rPr lang="en-US" dirty="0" smtClean="0"/>
              <a:t> </a:t>
            </a:r>
            <a:r>
              <a:rPr lang="sr-Cyrl-RS" dirty="0" smtClean="0"/>
              <a:t>буду</a:t>
            </a:r>
            <a:r>
              <a:rPr lang="en-US" dirty="0" smtClean="0"/>
              <a:t> </a:t>
            </a:r>
            <a:r>
              <a:rPr lang="sr-Cyrl-RS" dirty="0" smtClean="0"/>
              <a:t>размотрени</a:t>
            </a:r>
            <a:r>
              <a:rPr lang="en-US" dirty="0" smtClean="0"/>
              <a:t> </a:t>
            </a:r>
            <a:r>
              <a:rPr lang="sr-Cyrl-RS" dirty="0" smtClean="0"/>
              <a:t>код</a:t>
            </a:r>
            <a:r>
              <a:rPr lang="en-US" dirty="0" smtClean="0"/>
              <a:t> </a:t>
            </a:r>
            <a:r>
              <a:rPr lang="sr-Cyrl-RS" dirty="0" smtClean="0"/>
              <a:t>пацијената</a:t>
            </a:r>
            <a:r>
              <a:rPr lang="en-US" dirty="0" smtClean="0"/>
              <a:t> </a:t>
            </a:r>
            <a:r>
              <a:rPr lang="sr-Cyrl-RS" dirty="0" smtClean="0"/>
              <a:t>са</a:t>
            </a:r>
            <a:r>
              <a:rPr lang="en-US" dirty="0" smtClean="0"/>
              <a:t> </a:t>
            </a:r>
            <a:r>
              <a:rPr lang="sr-Cyrl-RS" dirty="0" smtClean="0"/>
              <a:t>остеопорозом</a:t>
            </a:r>
            <a:r>
              <a:rPr lang="en-US" dirty="0" smtClean="0"/>
              <a:t> </a:t>
            </a:r>
            <a:r>
              <a:rPr lang="sr-Cyrl-RS" dirty="0" smtClean="0"/>
              <a:t>због</a:t>
            </a:r>
            <a:r>
              <a:rPr lang="en-US" dirty="0" smtClean="0"/>
              <a:t> </a:t>
            </a:r>
            <a:r>
              <a:rPr lang="sr-Cyrl-RS" dirty="0" smtClean="0"/>
              <a:t>високог</a:t>
            </a:r>
            <a:r>
              <a:rPr lang="en-US" dirty="0" smtClean="0"/>
              <a:t> </a:t>
            </a:r>
            <a:r>
              <a:rPr lang="sr-Cyrl-RS" dirty="0" smtClean="0"/>
              <a:t>ризика</a:t>
            </a:r>
            <a:r>
              <a:rPr lang="en-US" dirty="0" smtClean="0"/>
              <a:t> </a:t>
            </a:r>
            <a:r>
              <a:rPr lang="sr-Cyrl-RS" dirty="0" smtClean="0"/>
              <a:t>од</a:t>
            </a:r>
            <a:r>
              <a:rPr lang="en-US" dirty="0" smtClean="0"/>
              <a:t> </a:t>
            </a:r>
            <a:r>
              <a:rPr lang="sr-Cyrl-RS" dirty="0" smtClean="0"/>
              <a:t>фрактура</a:t>
            </a:r>
            <a:r>
              <a:rPr lang="en-US" dirty="0" smtClean="0"/>
              <a:t> </a:t>
            </a:r>
            <a:r>
              <a:rPr lang="sr-Cyrl-RS" dirty="0" smtClean="0"/>
              <a:t>костију</a:t>
            </a:r>
          </a:p>
          <a:p>
            <a:pPr lvl="1">
              <a:buNone/>
            </a:pPr>
            <a:endParaRPr lang="sr-Cyrl-RS" dirty="0" smtClean="0"/>
          </a:p>
          <a:p>
            <a:r>
              <a:rPr lang="sr-Cyrl-RS" dirty="0" smtClean="0"/>
              <a:t>Препоручена</a:t>
            </a:r>
            <a:r>
              <a:rPr lang="en-US" dirty="0" smtClean="0"/>
              <a:t> </a:t>
            </a:r>
            <a:r>
              <a:rPr lang="sr-Cyrl-RS" dirty="0" smtClean="0"/>
              <a:t>доза</a:t>
            </a:r>
            <a:r>
              <a:rPr lang="en-US" dirty="0" smtClean="0"/>
              <a:t> </a:t>
            </a:r>
            <a:r>
              <a:rPr lang="sr-Cyrl-RS" dirty="0" smtClean="0"/>
              <a:t>је</a:t>
            </a:r>
            <a:r>
              <a:rPr lang="en-US" dirty="0" smtClean="0"/>
              <a:t> 245 mg </a:t>
            </a:r>
            <a:r>
              <a:rPr lang="sr-Cyrl-RS" dirty="0" smtClean="0"/>
              <a:t>једном</a:t>
            </a:r>
            <a:r>
              <a:rPr lang="en-US" dirty="0" smtClean="0"/>
              <a:t> </a:t>
            </a:r>
            <a:r>
              <a:rPr lang="sr-Cyrl-RS" dirty="0" smtClean="0"/>
              <a:t>дневно орално,</a:t>
            </a:r>
            <a:r>
              <a:rPr lang="en-US" dirty="0" smtClean="0"/>
              <a:t> </a:t>
            </a:r>
            <a:r>
              <a:rPr lang="sr-Cyrl-RS" dirty="0" smtClean="0"/>
              <a:t>уз оброк са високим садржајем масти, ради боље биорасположивости</a:t>
            </a:r>
            <a:r>
              <a:rPr lang="en-US" dirty="0" smtClean="0"/>
              <a:t>.</a:t>
            </a:r>
            <a:endParaRPr lang="sr-Cyrl-RS" dirty="0" smtClean="0"/>
          </a:p>
          <a:p>
            <a:endParaRPr lang="en-US" dirty="0" smtClean="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Терапија инфекције ХБВ</a:t>
            </a:r>
            <a:br>
              <a:rPr lang="sr-Cyrl-RS" dirty="0" smtClean="0"/>
            </a:br>
            <a:r>
              <a:rPr lang="sr-Cyrl-RS" dirty="0" smtClean="0"/>
              <a:t>                                                                </a:t>
            </a:r>
            <a:r>
              <a:rPr lang="sr-Cyrl-RS" sz="2400" i="1" dirty="0" smtClean="0"/>
              <a:t>тенофовир </a:t>
            </a:r>
            <a:endParaRPr lang="en-US" dirty="0"/>
          </a:p>
        </p:txBody>
      </p:sp>
      <p:sp>
        <p:nvSpPr>
          <p:cNvPr id="3" name="Content Placeholder 2"/>
          <p:cNvSpPr>
            <a:spLocks noGrp="1"/>
          </p:cNvSpPr>
          <p:nvPr>
            <p:ph idx="1"/>
          </p:nvPr>
        </p:nvSpPr>
        <p:spPr/>
        <p:txBody>
          <a:bodyPr>
            <a:normAutofit/>
          </a:bodyPr>
          <a:lstStyle/>
          <a:p>
            <a:r>
              <a:rPr lang="sr-Cyrl-RS" dirty="0" smtClean="0"/>
              <a:t>Нежељена дејства:</a:t>
            </a:r>
          </a:p>
          <a:p>
            <a:pPr lvl="1"/>
            <a:r>
              <a:rPr lang="sr-Cyrl-RS" dirty="0" smtClean="0"/>
              <a:t>дијареја</a:t>
            </a:r>
            <a:r>
              <a:rPr lang="sr-Cyrl-RS" dirty="0" smtClean="0"/>
              <a:t>, повраћање, мучнина, главобоља, абдоминални бол, осип, замор</a:t>
            </a:r>
          </a:p>
          <a:p>
            <a:pPr lvl="1"/>
            <a:r>
              <a:rPr lang="sr-Cyrl-RS" dirty="0" smtClean="0"/>
              <a:t>повећане вредности трансаминаза</a:t>
            </a:r>
          </a:p>
          <a:p>
            <a:pPr lvl="1"/>
            <a:r>
              <a:rPr lang="sr-Cyrl-RS" dirty="0" smtClean="0"/>
              <a:t>ретко:</a:t>
            </a:r>
          </a:p>
          <a:p>
            <a:pPr lvl="2"/>
            <a:r>
              <a:rPr lang="sr-Cyrl-RS" dirty="0" smtClean="0"/>
              <a:t>оштећење функције бубрега, абнормалност костију са фрактурама, лактатна ацидоза и панкреатитис</a:t>
            </a:r>
          </a:p>
          <a:p>
            <a:pPr lvl="1"/>
            <a:r>
              <a:rPr lang="sr-Cyrl-RS" dirty="0" smtClean="0"/>
              <a:t>истовремена</a:t>
            </a:r>
            <a:r>
              <a:rPr lang="en-US" dirty="0" smtClean="0"/>
              <a:t> </a:t>
            </a:r>
            <a:r>
              <a:rPr lang="sr-Cyrl-RS" dirty="0" smtClean="0"/>
              <a:t>примена</a:t>
            </a:r>
            <a:r>
              <a:rPr lang="en-US" dirty="0" smtClean="0"/>
              <a:t> </a:t>
            </a:r>
            <a:r>
              <a:rPr lang="sr-Cyrl-RS" dirty="0" smtClean="0"/>
              <a:t>са</a:t>
            </a:r>
            <a:r>
              <a:rPr lang="en-US" dirty="0" smtClean="0"/>
              <a:t> </a:t>
            </a:r>
            <a:r>
              <a:rPr lang="sr-Cyrl-RS" dirty="0" smtClean="0"/>
              <a:t>диданозином</a:t>
            </a:r>
            <a:r>
              <a:rPr lang="en-US" dirty="0" smtClean="0"/>
              <a:t> </a:t>
            </a:r>
            <a:r>
              <a:rPr lang="sr-Cyrl-RS" dirty="0" smtClean="0"/>
              <a:t>се</a:t>
            </a:r>
            <a:r>
              <a:rPr lang="en-US" dirty="0" smtClean="0"/>
              <a:t> </a:t>
            </a:r>
            <a:r>
              <a:rPr lang="sr-Cyrl-RS" dirty="0" smtClean="0"/>
              <a:t>не</a:t>
            </a:r>
            <a:r>
              <a:rPr lang="en-US" dirty="0" smtClean="0"/>
              <a:t> </a:t>
            </a:r>
            <a:r>
              <a:rPr lang="sr-Cyrl-RS" dirty="0" smtClean="0"/>
              <a:t>препоручује</a:t>
            </a:r>
            <a:r>
              <a:rPr lang="en-US" dirty="0" smtClean="0"/>
              <a:t>, </a:t>
            </a:r>
            <a:r>
              <a:rPr lang="sr-Cyrl-RS" dirty="0" smtClean="0"/>
              <a:t>јер</a:t>
            </a:r>
            <a:r>
              <a:rPr lang="en-US" dirty="0" smtClean="0"/>
              <a:t> </a:t>
            </a:r>
            <a:r>
              <a:rPr lang="sr-Cyrl-RS" dirty="0" smtClean="0"/>
              <a:t>може</a:t>
            </a:r>
            <a:r>
              <a:rPr lang="en-US" dirty="0" smtClean="0"/>
              <a:t> </a:t>
            </a:r>
            <a:r>
              <a:rPr lang="sr-Cyrl-RS" dirty="0" smtClean="0"/>
              <a:t>да</a:t>
            </a:r>
            <a:r>
              <a:rPr lang="en-US" dirty="0" smtClean="0"/>
              <a:t> </a:t>
            </a:r>
            <a:r>
              <a:rPr lang="sr-Cyrl-RS" dirty="0" smtClean="0"/>
              <a:t>повећа</a:t>
            </a:r>
            <a:r>
              <a:rPr lang="en-US" dirty="0" smtClean="0"/>
              <a:t> </a:t>
            </a:r>
            <a:r>
              <a:rPr lang="sr-Cyrl-RS" dirty="0" smtClean="0"/>
              <a:t>могућност</a:t>
            </a:r>
            <a:r>
              <a:rPr lang="en-US" dirty="0" smtClean="0"/>
              <a:t> </a:t>
            </a:r>
            <a:r>
              <a:rPr lang="sr-Cyrl-RS" dirty="0" smtClean="0"/>
              <a:t>настанка</a:t>
            </a:r>
            <a:r>
              <a:rPr lang="en-US" dirty="0" smtClean="0"/>
              <a:t> </a:t>
            </a:r>
            <a:r>
              <a:rPr lang="sr-Cyrl-RS" dirty="0" smtClean="0"/>
              <a:t>нежељених</a:t>
            </a:r>
            <a:r>
              <a:rPr lang="en-US" dirty="0" smtClean="0"/>
              <a:t> </a:t>
            </a:r>
            <a:r>
              <a:rPr lang="sr-Cyrl-RS" dirty="0" smtClean="0"/>
              <a:t>реакција</a:t>
            </a:r>
            <a:r>
              <a:rPr lang="en-US" dirty="0" smtClean="0"/>
              <a:t>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dirty="0" smtClean="0"/>
              <a:t>Терапија инфекције ХБВ</a:t>
            </a:r>
            <a:br>
              <a:rPr lang="sr-Cyrl-RS" dirty="0" smtClean="0"/>
            </a:br>
            <a:r>
              <a:rPr lang="sr-Cyrl-RS" dirty="0" smtClean="0"/>
              <a:t>                                                                </a:t>
            </a:r>
            <a:r>
              <a:rPr lang="sr-Cyrl-RS" sz="2400" i="1" dirty="0" smtClean="0"/>
              <a:t>ламивудин </a:t>
            </a:r>
            <a:endParaRPr lang="en-US" dirty="0"/>
          </a:p>
        </p:txBody>
      </p:sp>
      <p:sp>
        <p:nvSpPr>
          <p:cNvPr id="3" name="Content Placeholder 2"/>
          <p:cNvSpPr>
            <a:spLocks noGrp="1"/>
          </p:cNvSpPr>
          <p:nvPr>
            <p:ph idx="1"/>
          </p:nvPr>
        </p:nvSpPr>
        <p:spPr>
          <a:xfrm>
            <a:off x="457200" y="1600200"/>
            <a:ext cx="8229600" cy="5069160"/>
          </a:xfrm>
        </p:spPr>
        <p:txBody>
          <a:bodyPr>
            <a:normAutofit lnSpcReduction="10000"/>
          </a:bodyPr>
          <a:lstStyle/>
          <a:p>
            <a:r>
              <a:rPr lang="sr-Cyrl-RS" dirty="0" smtClean="0"/>
              <a:t>Лекови друге линије избора:</a:t>
            </a:r>
          </a:p>
          <a:p>
            <a:pPr lvl="1"/>
            <a:r>
              <a:rPr lang="sr-Cyrl-RS" dirty="0" smtClean="0"/>
              <a:t>ламивудин</a:t>
            </a:r>
          </a:p>
          <a:p>
            <a:pPr lvl="1"/>
            <a:r>
              <a:rPr lang="sr-Cyrl-RS" dirty="0" smtClean="0"/>
              <a:t>адефовир</a:t>
            </a:r>
          </a:p>
          <a:p>
            <a:r>
              <a:rPr lang="sr-Cyrl-RS" dirty="0" smtClean="0"/>
              <a:t>Ређе се користе због ниже ефикасности и честе резистенције.</a:t>
            </a:r>
          </a:p>
          <a:p>
            <a:pPr lvl="1">
              <a:buNone/>
            </a:pPr>
            <a:endParaRPr lang="sr-Cyrl-RS" dirty="0" smtClean="0"/>
          </a:p>
          <a:p>
            <a:r>
              <a:rPr lang="sr-Cyrl-RS" dirty="0" smtClean="0">
                <a:solidFill>
                  <a:srgbClr val="FF0000"/>
                </a:solidFill>
              </a:rPr>
              <a:t>Ламивудин </a:t>
            </a:r>
            <a:r>
              <a:rPr lang="sr-Cyrl-RS" dirty="0" smtClean="0"/>
              <a:t>је аналог цитидина који инхибира ДНК полимеразу ХБВ. </a:t>
            </a:r>
            <a:endParaRPr lang="en-US" dirty="0" smtClean="0"/>
          </a:p>
          <a:p>
            <a:r>
              <a:rPr lang="sr-Cyrl-RS" dirty="0" smtClean="0"/>
              <a:t>Нежељена дејства:</a:t>
            </a:r>
            <a:endParaRPr lang="en-US" dirty="0" smtClean="0"/>
          </a:p>
          <a:p>
            <a:pPr lvl="1"/>
            <a:r>
              <a:rPr lang="sr-Cyrl-RS" dirty="0" smtClean="0"/>
              <a:t>узрокује</a:t>
            </a:r>
            <a:r>
              <a:rPr lang="en-US" dirty="0" smtClean="0"/>
              <a:t> </a:t>
            </a:r>
            <a:r>
              <a:rPr lang="sr-Cyrl-RS" dirty="0" smtClean="0"/>
              <a:t>различите</a:t>
            </a:r>
            <a:r>
              <a:rPr lang="en-US" dirty="0" smtClean="0"/>
              <a:t> </a:t>
            </a:r>
            <a:r>
              <a:rPr lang="sr-Cyrl-RS" dirty="0" smtClean="0"/>
              <a:t>степене</a:t>
            </a:r>
            <a:r>
              <a:rPr lang="en-US" dirty="0" smtClean="0"/>
              <a:t> </a:t>
            </a:r>
            <a:r>
              <a:rPr lang="sr-Cyrl-RS" dirty="0" smtClean="0"/>
              <a:t>оштећења</a:t>
            </a:r>
            <a:r>
              <a:rPr lang="en-US" dirty="0" smtClean="0"/>
              <a:t> </a:t>
            </a:r>
            <a:r>
              <a:rPr lang="sr-Cyrl-RS" dirty="0" smtClean="0"/>
              <a:t>митохондрија који се манифестују анемијом,</a:t>
            </a:r>
            <a:r>
              <a:rPr lang="en-US" dirty="0" smtClean="0"/>
              <a:t> </a:t>
            </a:r>
            <a:r>
              <a:rPr lang="sr-Cyrl-RS" dirty="0" smtClean="0"/>
              <a:t>неутропенијом, метаболичким  и неуролошким поремећајима</a:t>
            </a:r>
          </a:p>
          <a:p>
            <a:pPr lvl="1"/>
            <a:r>
              <a:rPr lang="sr-Cyrl-RS" dirty="0" smtClean="0"/>
              <a:t>пораст вредности АЛТ, креатин киназе и липазе у серуму</a:t>
            </a:r>
          </a:p>
          <a:p>
            <a:pPr lvl="1"/>
            <a:r>
              <a:rPr lang="sr-Cyrl-RS" dirty="0" smtClean="0"/>
              <a:t>осип, свраб, миалгија, грчеви у мишићима</a:t>
            </a:r>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Терапија инфекције ХБВ</a:t>
            </a:r>
            <a:br>
              <a:rPr lang="sr-Cyrl-RS" dirty="0" smtClean="0"/>
            </a:br>
            <a:r>
              <a:rPr lang="sr-Cyrl-RS" dirty="0" smtClean="0"/>
              <a:t>                                                                </a:t>
            </a:r>
            <a:r>
              <a:rPr lang="sr-Cyrl-RS" sz="2400" i="1" dirty="0" smtClean="0"/>
              <a:t>ламивудин </a:t>
            </a:r>
            <a:endParaRPr lang="en-US" dirty="0"/>
          </a:p>
        </p:txBody>
      </p:sp>
      <p:sp>
        <p:nvSpPr>
          <p:cNvPr id="3" name="Content Placeholder 2"/>
          <p:cNvSpPr>
            <a:spLocks noGrp="1"/>
          </p:cNvSpPr>
          <p:nvPr>
            <p:ph idx="1"/>
          </p:nvPr>
        </p:nvSpPr>
        <p:spPr>
          <a:xfrm>
            <a:off x="457200" y="1600200"/>
            <a:ext cx="8229600" cy="4997152"/>
          </a:xfrm>
        </p:spPr>
        <p:txBody>
          <a:bodyPr>
            <a:normAutofit lnSpcReduction="10000"/>
          </a:bodyPr>
          <a:lstStyle/>
          <a:p>
            <a:r>
              <a:rPr lang="sr-Cyrl-RS" dirty="0" smtClean="0"/>
              <a:t>Препоручена</a:t>
            </a:r>
            <a:r>
              <a:rPr lang="en-US" dirty="0" smtClean="0"/>
              <a:t> </a:t>
            </a:r>
            <a:r>
              <a:rPr lang="sr-Cyrl-RS" dirty="0" smtClean="0"/>
              <a:t>доза</a:t>
            </a:r>
            <a:r>
              <a:rPr lang="en-US" dirty="0" smtClean="0"/>
              <a:t> </a:t>
            </a:r>
            <a:r>
              <a:rPr lang="sr-Cyrl-RS" dirty="0" smtClean="0"/>
              <a:t>износи</a:t>
            </a:r>
            <a:r>
              <a:rPr lang="en-US" dirty="0" smtClean="0"/>
              <a:t> 100 mg </a:t>
            </a:r>
            <a:r>
              <a:rPr lang="sr-Cyrl-RS" dirty="0" smtClean="0"/>
              <a:t>једном</a:t>
            </a:r>
            <a:r>
              <a:rPr lang="en-US" dirty="0" smtClean="0"/>
              <a:t> </a:t>
            </a:r>
            <a:r>
              <a:rPr lang="sr-Cyrl-RS" dirty="0" smtClean="0"/>
              <a:t>дневно</a:t>
            </a:r>
            <a:r>
              <a:rPr lang="en-US" dirty="0" smtClean="0"/>
              <a:t>.</a:t>
            </a:r>
            <a:endParaRPr lang="sr-Cyrl-RS" dirty="0" smtClean="0"/>
          </a:p>
          <a:p>
            <a:r>
              <a:rPr lang="sr-Cyrl-RS" dirty="0" smtClean="0"/>
              <a:t>Биорасположивост</a:t>
            </a:r>
            <a:r>
              <a:rPr lang="vi-VN" dirty="0" smtClean="0"/>
              <a:t> </a:t>
            </a:r>
            <a:r>
              <a:rPr lang="sr-Cyrl-RS" dirty="0" smtClean="0"/>
              <a:t>након оралне примене износи око </a:t>
            </a:r>
            <a:r>
              <a:rPr lang="vi-VN" dirty="0" smtClean="0"/>
              <a:t>80</a:t>
            </a:r>
            <a:r>
              <a:rPr lang="sr-Cyrl-RS" dirty="0" smtClean="0"/>
              <a:t>% (храна не утиче не апсорпцију лека).</a:t>
            </a:r>
          </a:p>
          <a:p>
            <a:r>
              <a:rPr lang="sr-Cyrl-RS" dirty="0" smtClean="0"/>
              <a:t>Ламивудин</a:t>
            </a:r>
            <a:r>
              <a:rPr lang="en-US" dirty="0" smtClean="0"/>
              <a:t> </a:t>
            </a:r>
            <a:r>
              <a:rPr lang="sr-Cyrl-RS" dirty="0" smtClean="0"/>
              <a:t>се</a:t>
            </a:r>
            <a:r>
              <a:rPr lang="en-US" dirty="0" smtClean="0"/>
              <a:t> </a:t>
            </a:r>
            <a:r>
              <a:rPr lang="sr-Cyrl-RS" dirty="0" smtClean="0"/>
              <a:t>доминантно</a:t>
            </a:r>
            <a:r>
              <a:rPr lang="en-US" dirty="0" smtClean="0"/>
              <a:t> </a:t>
            </a:r>
            <a:r>
              <a:rPr lang="sr-Cyrl-RS" dirty="0" smtClean="0"/>
              <a:t>елиминише</a:t>
            </a:r>
            <a:r>
              <a:rPr lang="en-US" dirty="0" smtClean="0"/>
              <a:t> </a:t>
            </a:r>
            <a:r>
              <a:rPr lang="sr-Cyrl-RS" dirty="0" smtClean="0"/>
              <a:t>путем</a:t>
            </a:r>
            <a:r>
              <a:rPr lang="en-US" dirty="0" smtClean="0"/>
              <a:t> </a:t>
            </a:r>
            <a:r>
              <a:rPr lang="sr-Cyrl-RS" dirty="0" smtClean="0"/>
              <a:t>бубрежне</a:t>
            </a:r>
            <a:r>
              <a:rPr lang="en-US" dirty="0" smtClean="0"/>
              <a:t> </a:t>
            </a:r>
            <a:r>
              <a:rPr lang="sr-Cyrl-RS" dirty="0" smtClean="0"/>
              <a:t>екскреције</a:t>
            </a:r>
            <a:r>
              <a:rPr lang="en-US" dirty="0" smtClean="0"/>
              <a:t> </a:t>
            </a:r>
            <a:r>
              <a:rPr lang="sr-Cyrl-RS" dirty="0" smtClean="0"/>
              <a:t>у</a:t>
            </a:r>
            <a:r>
              <a:rPr lang="en-US" dirty="0" smtClean="0"/>
              <a:t> </a:t>
            </a:r>
            <a:r>
              <a:rPr lang="sr-Cyrl-RS" dirty="0" smtClean="0"/>
              <a:t>неизмењеном</a:t>
            </a:r>
            <a:r>
              <a:rPr lang="en-US" dirty="0" smtClean="0"/>
              <a:t> </a:t>
            </a:r>
            <a:r>
              <a:rPr lang="sr-Cyrl-RS" dirty="0" smtClean="0"/>
              <a:t>облику</a:t>
            </a:r>
            <a:r>
              <a:rPr lang="en-US" dirty="0" smtClean="0"/>
              <a:t>. </a:t>
            </a:r>
            <a:endParaRPr lang="sr-Cyrl-RS" dirty="0" smtClean="0"/>
          </a:p>
          <a:p>
            <a:r>
              <a:rPr lang="sr-Cyrl-RS" dirty="0" smtClean="0"/>
              <a:t>Вероватноћа</a:t>
            </a:r>
            <a:r>
              <a:rPr lang="en-US" dirty="0" smtClean="0"/>
              <a:t> </a:t>
            </a:r>
            <a:r>
              <a:rPr lang="sr-Cyrl-RS" dirty="0" smtClean="0"/>
              <a:t>за</a:t>
            </a:r>
            <a:r>
              <a:rPr lang="en-US" dirty="0" smtClean="0"/>
              <a:t> </a:t>
            </a:r>
            <a:r>
              <a:rPr lang="sr-Cyrl-RS" dirty="0" smtClean="0"/>
              <a:t>интеракције</a:t>
            </a:r>
            <a:r>
              <a:rPr lang="en-US" dirty="0" smtClean="0"/>
              <a:t> </a:t>
            </a:r>
            <a:r>
              <a:rPr lang="sr-Cyrl-RS" dirty="0" smtClean="0"/>
              <a:t>лекова са</a:t>
            </a:r>
            <a:r>
              <a:rPr lang="en-US" dirty="0" smtClean="0"/>
              <a:t> </a:t>
            </a:r>
            <a:r>
              <a:rPr lang="sr-Cyrl-RS" dirty="0" smtClean="0"/>
              <a:t>ламивудином</a:t>
            </a:r>
            <a:r>
              <a:rPr lang="en-US" dirty="0" smtClean="0"/>
              <a:t> </a:t>
            </a:r>
            <a:r>
              <a:rPr lang="sr-Cyrl-RS" dirty="0" smtClean="0"/>
              <a:t>је</a:t>
            </a:r>
            <a:r>
              <a:rPr lang="en-US" dirty="0" smtClean="0"/>
              <a:t> </a:t>
            </a:r>
            <a:r>
              <a:rPr lang="sr-Cyrl-RS" dirty="0" smtClean="0"/>
              <a:t>мала</a:t>
            </a:r>
            <a:r>
              <a:rPr lang="en-US" dirty="0" smtClean="0"/>
              <a:t> </a:t>
            </a:r>
            <a:r>
              <a:rPr lang="sr-Cyrl-RS" dirty="0" smtClean="0"/>
              <a:t>због</a:t>
            </a:r>
            <a:r>
              <a:rPr lang="en-US" dirty="0" smtClean="0"/>
              <a:t> </a:t>
            </a:r>
            <a:r>
              <a:rPr lang="sr-Cyrl-RS" dirty="0" smtClean="0"/>
              <a:t>малог</a:t>
            </a:r>
            <a:r>
              <a:rPr lang="en-US" dirty="0" smtClean="0"/>
              <a:t> </a:t>
            </a:r>
            <a:r>
              <a:rPr lang="sr-Cyrl-RS" dirty="0" smtClean="0"/>
              <a:t>обима</a:t>
            </a:r>
            <a:r>
              <a:rPr lang="en-US" dirty="0" smtClean="0"/>
              <a:t> </a:t>
            </a:r>
            <a:r>
              <a:rPr lang="sr-Cyrl-RS" dirty="0" smtClean="0"/>
              <a:t>хепатичког</a:t>
            </a:r>
            <a:r>
              <a:rPr lang="en-US" dirty="0" smtClean="0"/>
              <a:t> </a:t>
            </a:r>
            <a:r>
              <a:rPr lang="sr-Cyrl-RS" dirty="0" smtClean="0"/>
              <a:t>метаболизма</a:t>
            </a:r>
            <a:r>
              <a:rPr lang="en-US" dirty="0" smtClean="0"/>
              <a:t> (5- 10%) </a:t>
            </a:r>
            <a:r>
              <a:rPr lang="sr-Cyrl-RS" dirty="0" smtClean="0"/>
              <a:t>и</a:t>
            </a:r>
            <a:r>
              <a:rPr lang="en-US" dirty="0" smtClean="0"/>
              <a:t> </a:t>
            </a:r>
            <a:r>
              <a:rPr lang="sr-Cyrl-RS" dirty="0" smtClean="0"/>
              <a:t>ниског</a:t>
            </a:r>
            <a:r>
              <a:rPr lang="en-US" dirty="0" smtClean="0"/>
              <a:t> </a:t>
            </a:r>
            <a:r>
              <a:rPr lang="sr-Cyrl-RS" dirty="0" smtClean="0"/>
              <a:t>степена</a:t>
            </a:r>
            <a:r>
              <a:rPr lang="en-US" dirty="0" smtClean="0"/>
              <a:t> </a:t>
            </a:r>
            <a:r>
              <a:rPr lang="sr-Cyrl-RS" dirty="0" smtClean="0"/>
              <a:t>везивања</a:t>
            </a:r>
            <a:r>
              <a:rPr lang="en-US" dirty="0" smtClean="0"/>
              <a:t> </a:t>
            </a:r>
            <a:r>
              <a:rPr lang="sr-Cyrl-RS" dirty="0" smtClean="0"/>
              <a:t>за</a:t>
            </a:r>
            <a:r>
              <a:rPr lang="en-US" dirty="0" smtClean="0"/>
              <a:t> </a:t>
            </a:r>
            <a:r>
              <a:rPr lang="sr-Cyrl-RS" dirty="0" smtClean="0"/>
              <a:t>протеине</a:t>
            </a:r>
            <a:r>
              <a:rPr lang="en-US" dirty="0" smtClean="0"/>
              <a:t> </a:t>
            </a:r>
            <a:r>
              <a:rPr lang="sr-Cyrl-RS" dirty="0" smtClean="0"/>
              <a:t>плазме</a:t>
            </a:r>
            <a:r>
              <a:rPr lang="en-US" dirty="0" smtClean="0"/>
              <a:t>.</a:t>
            </a:r>
            <a:endParaRPr lang="sr-Cyrl-RS" dirty="0" smtClean="0"/>
          </a:p>
          <a:p>
            <a:r>
              <a:rPr lang="sr-Cyrl-RS" dirty="0" smtClean="0"/>
              <a:t>Полувреме елиминације износи 5-7 сати.</a:t>
            </a:r>
          </a:p>
          <a:p>
            <a:r>
              <a:rPr lang="sr-Cyrl-RS" dirty="0" smtClean="0"/>
              <a:t>Серумске</a:t>
            </a:r>
            <a:r>
              <a:rPr lang="en-US" dirty="0" smtClean="0"/>
              <a:t> </a:t>
            </a:r>
            <a:r>
              <a:rPr lang="sr-Cyrl-RS" dirty="0" smtClean="0"/>
              <a:t>концентрације</a:t>
            </a:r>
            <a:r>
              <a:rPr lang="en-US" dirty="0" smtClean="0"/>
              <a:t> </a:t>
            </a:r>
            <a:r>
              <a:rPr lang="sr-Cyrl-RS" dirty="0" smtClean="0"/>
              <a:t>ламивудина</a:t>
            </a:r>
            <a:r>
              <a:rPr lang="en-US" dirty="0" smtClean="0"/>
              <a:t> </a:t>
            </a:r>
            <a:r>
              <a:rPr lang="sr-Cyrl-RS" dirty="0" smtClean="0"/>
              <a:t>су</a:t>
            </a:r>
            <a:r>
              <a:rPr lang="en-US" dirty="0" smtClean="0"/>
              <a:t> </a:t>
            </a:r>
            <a:r>
              <a:rPr lang="sr-Cyrl-RS" dirty="0" smtClean="0"/>
              <a:t>повећане</a:t>
            </a:r>
            <a:r>
              <a:rPr lang="en-US" dirty="0" smtClean="0"/>
              <a:t> </a:t>
            </a:r>
            <a:r>
              <a:rPr lang="sr-Cyrl-RS" dirty="0" smtClean="0"/>
              <a:t>код</a:t>
            </a:r>
            <a:r>
              <a:rPr lang="en-US" dirty="0" smtClean="0"/>
              <a:t> </a:t>
            </a:r>
            <a:r>
              <a:rPr lang="sr-Cyrl-RS" dirty="0" smtClean="0"/>
              <a:t>пацијената</a:t>
            </a:r>
            <a:r>
              <a:rPr lang="en-US" dirty="0" smtClean="0"/>
              <a:t> </a:t>
            </a:r>
            <a:r>
              <a:rPr lang="sr-Cyrl-RS" dirty="0" smtClean="0"/>
              <a:t>са</a:t>
            </a:r>
            <a:r>
              <a:rPr lang="en-US" dirty="0" smtClean="0"/>
              <a:t> </a:t>
            </a:r>
            <a:r>
              <a:rPr lang="sr-Cyrl-RS" dirty="0" smtClean="0"/>
              <a:t>умереним</a:t>
            </a:r>
            <a:r>
              <a:rPr lang="en-US" dirty="0" smtClean="0"/>
              <a:t> </a:t>
            </a:r>
            <a:r>
              <a:rPr lang="sr-Cyrl-RS" dirty="0" smtClean="0"/>
              <a:t>до</a:t>
            </a:r>
            <a:r>
              <a:rPr lang="en-US" dirty="0" smtClean="0"/>
              <a:t> </a:t>
            </a:r>
            <a:r>
              <a:rPr lang="sr-Cyrl-RS" dirty="0" smtClean="0"/>
              <a:t>тешким</a:t>
            </a:r>
            <a:r>
              <a:rPr lang="en-US" dirty="0" smtClean="0"/>
              <a:t> </a:t>
            </a:r>
            <a:r>
              <a:rPr lang="sr-Cyrl-RS" dirty="0" smtClean="0"/>
              <a:t>оштећењем</a:t>
            </a:r>
            <a:r>
              <a:rPr lang="en-US" dirty="0" smtClean="0"/>
              <a:t> </a:t>
            </a:r>
            <a:r>
              <a:rPr lang="sr-Cyrl-RS" dirty="0" smtClean="0"/>
              <a:t>функције</a:t>
            </a:r>
            <a:r>
              <a:rPr lang="en-US" dirty="0" smtClean="0"/>
              <a:t> </a:t>
            </a:r>
            <a:r>
              <a:rPr lang="sr-Cyrl-RS" dirty="0" smtClean="0"/>
              <a:t>бубрега</a:t>
            </a:r>
            <a:r>
              <a:rPr lang="en-US" dirty="0" smtClean="0"/>
              <a:t> </a:t>
            </a:r>
            <a:r>
              <a:rPr lang="sr-Cyrl-RS" dirty="0" smtClean="0"/>
              <a:t>услед</a:t>
            </a:r>
            <a:r>
              <a:rPr lang="en-US" dirty="0" smtClean="0"/>
              <a:t> </a:t>
            </a:r>
            <a:r>
              <a:rPr lang="sr-Cyrl-RS" dirty="0" smtClean="0"/>
              <a:t>смањеног</a:t>
            </a:r>
            <a:r>
              <a:rPr lang="en-US" dirty="0" smtClean="0"/>
              <a:t> </a:t>
            </a:r>
            <a:r>
              <a:rPr lang="sr-Cyrl-RS" dirty="0" smtClean="0"/>
              <a:t>реналног</a:t>
            </a:r>
            <a:r>
              <a:rPr lang="en-US" dirty="0" smtClean="0"/>
              <a:t> </a:t>
            </a:r>
            <a:r>
              <a:rPr lang="sr-Cyrl-RS" dirty="0" smtClean="0"/>
              <a:t>клиренса</a:t>
            </a:r>
            <a:r>
              <a:rPr lang="en-US" dirty="0" smtClean="0"/>
              <a:t>, </a:t>
            </a:r>
            <a:r>
              <a:rPr lang="sr-Cyrl-RS" dirty="0" smtClean="0"/>
              <a:t>те треба смањити дозу</a:t>
            </a:r>
            <a:r>
              <a:rPr lang="en-US" dirty="0" smtClean="0"/>
              <a:t> </a:t>
            </a:r>
            <a:r>
              <a:rPr lang="sr-Cyrl-RS" dirty="0" smtClean="0"/>
              <a:t>код</a:t>
            </a:r>
            <a:r>
              <a:rPr lang="en-US" dirty="0" smtClean="0"/>
              <a:t> </a:t>
            </a:r>
            <a:r>
              <a:rPr lang="sr-Cyrl-RS" dirty="0" smtClean="0"/>
              <a:t>пацијената</a:t>
            </a:r>
            <a:r>
              <a:rPr lang="en-US" dirty="0" smtClean="0"/>
              <a:t> </a:t>
            </a:r>
            <a:r>
              <a:rPr lang="sr-Cyrl-RS" dirty="0" smtClean="0"/>
              <a:t>са клиренсом</a:t>
            </a:r>
            <a:r>
              <a:rPr lang="en-US" dirty="0" smtClean="0"/>
              <a:t> </a:t>
            </a:r>
            <a:r>
              <a:rPr lang="sr-Cyrl-RS" dirty="0" smtClean="0"/>
              <a:t>кр</a:t>
            </a:r>
            <a:r>
              <a:rPr lang="en-US" dirty="0" smtClean="0"/>
              <a:t>e</a:t>
            </a:r>
            <a:r>
              <a:rPr lang="sr-Cyrl-RS" dirty="0" smtClean="0"/>
              <a:t>атинина</a:t>
            </a:r>
            <a:r>
              <a:rPr lang="en-US" dirty="0" smtClean="0"/>
              <a:t> &lt;50 ml/</a:t>
            </a:r>
            <a:r>
              <a:rPr lang="sr-Cyrl-RS" dirty="0" smtClean="0"/>
              <a:t>мин</a:t>
            </a:r>
            <a:r>
              <a:rPr lang="en-US" dirty="0" smtClean="0"/>
              <a:t>. </a:t>
            </a:r>
            <a:endParaRPr lang="sr-Cyrl-RS" dirty="0" smtClean="0"/>
          </a:p>
          <a:p>
            <a:endParaRPr lang="sr-Cyrl-RS" dirty="0" smtClean="0"/>
          </a:p>
          <a:p>
            <a:endParaRPr lang="sr-Cyrl-RS"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Терапија инфекције ХБВ</a:t>
            </a:r>
            <a:br>
              <a:rPr lang="sr-Cyrl-RS" dirty="0" smtClean="0"/>
            </a:br>
            <a:r>
              <a:rPr lang="sr-Cyrl-RS" dirty="0" smtClean="0"/>
              <a:t>                                                                 </a:t>
            </a:r>
            <a:r>
              <a:rPr lang="sr-Cyrl-RS" sz="2400" i="1" dirty="0" smtClean="0"/>
              <a:t>адефовир </a:t>
            </a:r>
            <a:endParaRPr lang="en-US" dirty="0"/>
          </a:p>
        </p:txBody>
      </p:sp>
      <p:sp>
        <p:nvSpPr>
          <p:cNvPr id="3" name="Content Placeholder 2"/>
          <p:cNvSpPr>
            <a:spLocks noGrp="1"/>
          </p:cNvSpPr>
          <p:nvPr>
            <p:ph idx="1"/>
          </p:nvPr>
        </p:nvSpPr>
        <p:spPr/>
        <p:txBody>
          <a:bodyPr>
            <a:normAutofit fontScale="92500" lnSpcReduction="10000"/>
          </a:bodyPr>
          <a:lstStyle/>
          <a:p>
            <a:r>
              <a:rPr lang="sr-Cyrl-RS" dirty="0" smtClean="0"/>
              <a:t>Адефовир је ациклични нуклеотидни аналог аденозин монофосфата који инхибира вирусну ДНК полимеразу.</a:t>
            </a:r>
            <a:endParaRPr lang="en-US" dirty="0" smtClean="0"/>
          </a:p>
          <a:p>
            <a:r>
              <a:rPr lang="sr-Cyrl-RS" dirty="0" smtClean="0"/>
              <a:t>Примењује се орално као диестарски пролек, адефовир дипивоксил </a:t>
            </a:r>
            <a:r>
              <a:rPr lang="ru-RU" dirty="0" smtClean="0"/>
              <a:t>који се фосфорилише у активни метаболит адефовир дифосфат дејством ћелијских киназа.</a:t>
            </a:r>
            <a:endParaRPr lang="sr-Cyrl-RS" dirty="0" smtClean="0"/>
          </a:p>
          <a:p>
            <a:r>
              <a:rPr lang="ru-RU" dirty="0" smtClean="0"/>
              <a:t>Комбинација адефовира са ламивудином показује синергистичко дејство против ХБВ.</a:t>
            </a:r>
          </a:p>
          <a:p>
            <a:r>
              <a:rPr lang="ru-RU" dirty="0" smtClean="0"/>
              <a:t>Биорасположивост износи око 60% после примене оралне дозе од 10 </a:t>
            </a:r>
            <a:r>
              <a:rPr lang="en-US" dirty="0" smtClean="0"/>
              <a:t>mg</a:t>
            </a:r>
            <a:r>
              <a:rPr lang="ru-RU" dirty="0" smtClean="0"/>
              <a:t>.</a:t>
            </a:r>
            <a:endParaRPr lang="sr-Cyrl-RS" dirty="0" smtClean="0"/>
          </a:p>
          <a:p>
            <a:r>
              <a:rPr lang="sr-Cyrl-RS" dirty="0" smtClean="0"/>
              <a:t>Нежељена дејства:</a:t>
            </a:r>
          </a:p>
          <a:p>
            <a:pPr lvl="1"/>
            <a:r>
              <a:rPr lang="sr-Cyrl-RS" dirty="0" smtClean="0"/>
              <a:t>оштећење бубрега </a:t>
            </a:r>
          </a:p>
          <a:p>
            <a:pPr lvl="1"/>
            <a:r>
              <a:rPr lang="sr-Cyrl-RS" dirty="0" smtClean="0"/>
              <a:t>астенија, главобоља, грозница, појачан кашаљ, мучнина, повраћање, дијареја</a:t>
            </a:r>
          </a:p>
          <a:p>
            <a:pPr lvl="1"/>
            <a:r>
              <a:rPr lang="sr-Cyrl-RS" dirty="0" smtClean="0"/>
              <a:t>погоршање хепатитиса после престанка примене лека</a:t>
            </a:r>
          </a:p>
          <a:p>
            <a:pPr lvl="1"/>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Превенција инфекције ХБВ</a:t>
            </a:r>
            <a:endParaRPr lang="en-US" dirty="0"/>
          </a:p>
        </p:txBody>
      </p:sp>
      <p:sp>
        <p:nvSpPr>
          <p:cNvPr id="3" name="Content Placeholder 2"/>
          <p:cNvSpPr>
            <a:spLocks noGrp="1"/>
          </p:cNvSpPr>
          <p:nvPr>
            <p:ph idx="1"/>
          </p:nvPr>
        </p:nvSpPr>
        <p:spPr/>
        <p:txBody>
          <a:bodyPr>
            <a:normAutofit fontScale="92500"/>
          </a:bodyPr>
          <a:lstStyle/>
          <a:p>
            <a:r>
              <a:rPr lang="sr-Cyrl-RS" dirty="0" smtClean="0"/>
              <a:t>Превенција хепатитиса Б:</a:t>
            </a:r>
          </a:p>
          <a:p>
            <a:pPr lvl="1"/>
            <a:r>
              <a:rPr lang="sr-Cyrl-RS" dirty="0" smtClean="0"/>
              <a:t>пасивна (примена заштитних анти-</a:t>
            </a:r>
            <a:r>
              <a:rPr lang="en-US" dirty="0" smtClean="0"/>
              <a:t>HBs</a:t>
            </a:r>
            <a:r>
              <a:rPr lang="sr-Cyrl-RS" dirty="0" smtClean="0"/>
              <a:t> антитела)</a:t>
            </a:r>
          </a:p>
          <a:p>
            <a:pPr lvl="1"/>
            <a:r>
              <a:rPr lang="sr-Cyrl-RS" dirty="0" smtClean="0"/>
              <a:t>активна (примена вакцине са </a:t>
            </a:r>
            <a:r>
              <a:rPr lang="ru-RU" dirty="0" smtClean="0"/>
              <a:t>специфичним површинским антигеном, </a:t>
            </a:r>
            <a:r>
              <a:rPr lang="en-US" dirty="0" err="1" smtClean="0"/>
              <a:t>HBsAg</a:t>
            </a:r>
            <a:r>
              <a:rPr lang="sr-Cyrl-RS" dirty="0" smtClean="0"/>
              <a:t>)</a:t>
            </a:r>
          </a:p>
          <a:p>
            <a:pPr lvl="1"/>
            <a:r>
              <a:rPr lang="sr-Cyrl-RS" dirty="0" smtClean="0"/>
              <a:t>комбинована (</a:t>
            </a:r>
            <a:r>
              <a:rPr lang="ru-RU" dirty="0" smtClean="0"/>
              <a:t>примена пасивне и активне заштите)</a:t>
            </a:r>
            <a:endParaRPr lang="sr-Cyrl-RS" dirty="0" smtClean="0"/>
          </a:p>
          <a:p>
            <a:endParaRPr lang="sr-Cyrl-RS" dirty="0" smtClean="0"/>
          </a:p>
          <a:p>
            <a:r>
              <a:rPr lang="sr-Cyrl-RS" dirty="0" smtClean="0"/>
              <a:t>Вакцина се даје одраслима у 3 дозе (у 0, 1. и 6. месецу од прве интрамускуларне инјекције). </a:t>
            </a:r>
          </a:p>
          <a:p>
            <a:r>
              <a:rPr lang="sr-Cyrl-RS" dirty="0" smtClean="0"/>
              <a:t>Доза вакцине за одрасле је 20 µ</a:t>
            </a:r>
            <a:r>
              <a:rPr lang="en-US" dirty="0" smtClean="0"/>
              <a:t>g</a:t>
            </a:r>
            <a:r>
              <a:rPr lang="sr-Cyrl-RS" dirty="0" smtClean="0"/>
              <a:t>, а за новорођенчад 10 µ</a:t>
            </a:r>
            <a:r>
              <a:rPr lang="en-US" dirty="0" smtClean="0"/>
              <a:t>g</a:t>
            </a:r>
            <a:r>
              <a:rPr lang="sr-Cyrl-RS" dirty="0" smtClean="0"/>
              <a:t>.</a:t>
            </a:r>
          </a:p>
          <a:p>
            <a:r>
              <a:rPr lang="sr-Cyrl-RS" dirty="0" smtClean="0"/>
              <a:t>Особе са ослабљеним имунитетом добијају већу дозу вакцине (40 µ</a:t>
            </a:r>
            <a:r>
              <a:rPr lang="en-US" dirty="0" smtClean="0"/>
              <a:t>g</a:t>
            </a:r>
            <a:r>
              <a:rPr lang="sr-Cyrl-RS" dirty="0" smtClean="0"/>
              <a:t>) која се даје у 4 дозе (у 0, 1,2. и 12. месецу). </a:t>
            </a:r>
          </a:p>
          <a:p>
            <a:r>
              <a:rPr lang="sr-Cyrl-RS" dirty="0" smtClean="0"/>
              <a:t>Вакцинисана особа се сматра заштићеном ако је ниво анти-</a:t>
            </a:r>
            <a:r>
              <a:rPr lang="en-US" dirty="0" smtClean="0"/>
              <a:t>HBs</a:t>
            </a:r>
            <a:r>
              <a:rPr lang="sr-Cyrl-RS" dirty="0" smtClean="0"/>
              <a:t> антитела у серуму изнад 10 </a:t>
            </a:r>
            <a:r>
              <a:rPr lang="en-US" dirty="0" smtClean="0"/>
              <a:t>IU</a:t>
            </a:r>
            <a:r>
              <a:rPr lang="sr-Cyrl-RS" dirty="0" smtClean="0"/>
              <a:t>/</a:t>
            </a:r>
            <a:r>
              <a:rPr lang="en-US" dirty="0" smtClean="0"/>
              <a:t>ml</a:t>
            </a:r>
            <a:r>
              <a:rPr lang="sr-Cyrl-RS" dirty="0" smtClean="0"/>
              <a:t> након треће</a:t>
            </a:r>
            <a:r>
              <a:rPr lang="en-US" dirty="0" smtClean="0"/>
              <a:t> </a:t>
            </a:r>
            <a:r>
              <a:rPr lang="sr-Cyrl-RS" dirty="0" smtClean="0"/>
              <a:t>дозе. </a:t>
            </a:r>
            <a:endParaRPr lang="en-US"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Терапија инфекције хепатитис Ц</a:t>
            </a:r>
            <a:r>
              <a:rPr lang="en-US" dirty="0" smtClean="0"/>
              <a:t> </a:t>
            </a:r>
            <a:r>
              <a:rPr lang="sr-Cyrl-RS" dirty="0" smtClean="0"/>
              <a:t>вирусом </a:t>
            </a:r>
            <a:r>
              <a:rPr lang="en-US" dirty="0" smtClean="0"/>
              <a:t> </a:t>
            </a:r>
            <a:r>
              <a:rPr lang="sr-Cyrl-RS" dirty="0" smtClean="0"/>
              <a:t>(ХЦВ)</a:t>
            </a:r>
            <a:endParaRPr lang="en-US" dirty="0"/>
          </a:p>
        </p:txBody>
      </p:sp>
      <p:sp>
        <p:nvSpPr>
          <p:cNvPr id="3" name="Content Placeholder 2"/>
          <p:cNvSpPr>
            <a:spLocks noGrp="1"/>
          </p:cNvSpPr>
          <p:nvPr>
            <p:ph idx="1"/>
          </p:nvPr>
        </p:nvSpPr>
        <p:spPr/>
        <p:txBody>
          <a:bodyPr>
            <a:normAutofit lnSpcReduction="10000"/>
          </a:bodyPr>
          <a:lstStyle/>
          <a:p>
            <a:r>
              <a:rPr lang="sr-Cyrl-RS" dirty="0" smtClean="0"/>
              <a:t>У терапији хроничне инфекције ХЦВ раније се више користила комбинација пегилованог интерферона алфа-2а/2</a:t>
            </a:r>
            <a:r>
              <a:rPr lang="en-US" dirty="0" smtClean="0"/>
              <a:t>b</a:t>
            </a:r>
            <a:r>
              <a:rPr lang="sr-Cyrl-RS" dirty="0" smtClean="0"/>
              <a:t> и рибавирина, међутим, овај третман доводи до трајне елиминације вируса само код 50% пацијената са генотипом 1 и 4 и 80% пацијената са генотипом 2 и 3.</a:t>
            </a:r>
          </a:p>
          <a:p>
            <a:r>
              <a:rPr lang="sr-Cyrl-RS" dirty="0" smtClean="0"/>
              <a:t>Данас су доступни веома ефикасни </a:t>
            </a:r>
            <a:r>
              <a:rPr lang="en-US" i="1" dirty="0" smtClean="0"/>
              <a:t>per </a:t>
            </a:r>
            <a:r>
              <a:rPr lang="en-US" i="1" dirty="0" err="1" smtClean="0"/>
              <a:t>os</a:t>
            </a:r>
            <a:r>
              <a:rPr lang="en-US" i="1" dirty="0" smtClean="0"/>
              <a:t> </a:t>
            </a:r>
            <a:r>
              <a:rPr lang="sr-Cyrl-RS" dirty="0" smtClean="0"/>
              <a:t>лекови који се користе у фиксним комбинацијама и који након 3 месеца терапије могу сасвим излечити скоро све пацијенте.</a:t>
            </a:r>
          </a:p>
          <a:p>
            <a:r>
              <a:rPr lang="sr-Cyrl-RS" dirty="0" smtClean="0"/>
              <a:t>На избор терапије утичу:</a:t>
            </a:r>
          </a:p>
          <a:p>
            <a:pPr lvl="1"/>
            <a:r>
              <a:rPr lang="sr-Cyrl-RS" dirty="0" smtClean="0"/>
              <a:t>генотип вируса</a:t>
            </a:r>
            <a:r>
              <a:rPr lang="en-US" dirty="0" smtClean="0"/>
              <a:t> (</a:t>
            </a:r>
            <a:r>
              <a:rPr lang="sr-Cyrl-RS" dirty="0" smtClean="0"/>
              <a:t>генотипизација</a:t>
            </a:r>
            <a:r>
              <a:rPr lang="en-US" dirty="0" smtClean="0"/>
              <a:t> </a:t>
            </a:r>
            <a:r>
              <a:rPr lang="sr-Cyrl-RS" dirty="0" smtClean="0"/>
              <a:t>се</a:t>
            </a:r>
            <a:r>
              <a:rPr lang="en-US" dirty="0" smtClean="0"/>
              <a:t> </a:t>
            </a:r>
            <a:r>
              <a:rPr lang="sr-Cyrl-RS" dirty="0" smtClean="0"/>
              <a:t>заснива на</a:t>
            </a:r>
            <a:r>
              <a:rPr lang="en-US" dirty="0" smtClean="0"/>
              <a:t> </a:t>
            </a:r>
            <a:r>
              <a:rPr lang="sr-Cyrl-RS" dirty="0" smtClean="0"/>
              <a:t>разлици</a:t>
            </a:r>
            <a:r>
              <a:rPr lang="en-US" dirty="0" smtClean="0"/>
              <a:t> </a:t>
            </a:r>
            <a:r>
              <a:rPr lang="sr-Cyrl-RS" dirty="0" smtClean="0"/>
              <a:t>нуклеотида</a:t>
            </a:r>
            <a:r>
              <a:rPr lang="en-US" dirty="0" smtClean="0"/>
              <a:t> NS5 </a:t>
            </a:r>
            <a:r>
              <a:rPr lang="sr-Cyrl-RS" dirty="0" smtClean="0"/>
              <a:t>региона</a:t>
            </a:r>
            <a:r>
              <a:rPr lang="en-US" dirty="0" smtClean="0"/>
              <a:t> </a:t>
            </a:r>
            <a:r>
              <a:rPr lang="sr-Cyrl-RS" dirty="0" smtClean="0"/>
              <a:t>вируса; постоји </a:t>
            </a:r>
            <a:r>
              <a:rPr lang="en-US" dirty="0" smtClean="0"/>
              <a:t>6 </a:t>
            </a:r>
            <a:r>
              <a:rPr lang="sr-Cyrl-RS" dirty="0" smtClean="0"/>
              <a:t>типова</a:t>
            </a:r>
            <a:r>
              <a:rPr lang="en-US" dirty="0" smtClean="0"/>
              <a:t> </a:t>
            </a:r>
            <a:r>
              <a:rPr lang="sr-Cyrl-RS" dirty="0" smtClean="0"/>
              <a:t>(</a:t>
            </a:r>
            <a:r>
              <a:rPr lang="en-US" dirty="0" smtClean="0"/>
              <a:t>1</a:t>
            </a:r>
            <a:r>
              <a:rPr lang="sr-Cyrl-RS" dirty="0" smtClean="0"/>
              <a:t>-</a:t>
            </a:r>
            <a:r>
              <a:rPr lang="en-US" dirty="0" smtClean="0"/>
              <a:t>6</a:t>
            </a:r>
            <a:r>
              <a:rPr lang="sr-Cyrl-RS" dirty="0" smtClean="0"/>
              <a:t>) и</a:t>
            </a:r>
            <a:r>
              <a:rPr lang="en-US" dirty="0" smtClean="0"/>
              <a:t> </a:t>
            </a:r>
            <a:r>
              <a:rPr lang="sr-Cyrl-RS" dirty="0" smtClean="0"/>
              <a:t>3 субтипа</a:t>
            </a:r>
            <a:r>
              <a:rPr lang="en-US" dirty="0" smtClean="0"/>
              <a:t> </a:t>
            </a:r>
            <a:r>
              <a:rPr lang="sr-Cyrl-RS" dirty="0" smtClean="0"/>
              <a:t>(</a:t>
            </a:r>
            <a:r>
              <a:rPr lang="en-US" dirty="0" smtClean="0"/>
              <a:t>a, b</a:t>
            </a:r>
            <a:r>
              <a:rPr lang="sr-Cyrl-RS" dirty="0" smtClean="0"/>
              <a:t>, с)</a:t>
            </a:r>
            <a:r>
              <a:rPr lang="en-US" dirty="0" smtClean="0"/>
              <a:t>)</a:t>
            </a:r>
            <a:endParaRPr lang="sr-Cyrl-RS" dirty="0" smtClean="0"/>
          </a:p>
          <a:p>
            <a:pPr lvl="1"/>
            <a:r>
              <a:rPr lang="sr-Cyrl-RS" dirty="0" smtClean="0"/>
              <a:t>концентрација вирусних честица</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Терапија инфекције ХЦВ</a:t>
            </a:r>
            <a:endParaRPr lang="en-US" dirty="0"/>
          </a:p>
        </p:txBody>
      </p:sp>
      <p:sp>
        <p:nvSpPr>
          <p:cNvPr id="3" name="Content Placeholder 2"/>
          <p:cNvSpPr>
            <a:spLocks noGrp="1"/>
          </p:cNvSpPr>
          <p:nvPr>
            <p:ph idx="1"/>
          </p:nvPr>
        </p:nvSpPr>
        <p:spPr/>
        <p:txBody>
          <a:bodyPr/>
          <a:lstStyle/>
          <a:p>
            <a:r>
              <a:rPr lang="sr-Cyrl-RS" u="sng" dirty="0" smtClean="0"/>
              <a:t>Фиксне комбинације </a:t>
            </a:r>
            <a:r>
              <a:rPr lang="sr-Cyrl-RS" dirty="0" smtClean="0"/>
              <a:t>антивиротика:</a:t>
            </a:r>
          </a:p>
          <a:p>
            <a:pPr lvl="1"/>
            <a:r>
              <a:rPr lang="sr-Cyrl-RS" dirty="0" smtClean="0"/>
              <a:t>софосбувир и велпатасвир</a:t>
            </a:r>
          </a:p>
          <a:p>
            <a:pPr lvl="1"/>
            <a:r>
              <a:rPr lang="sr-Cyrl-RS" dirty="0" smtClean="0"/>
              <a:t>софосбувир и даклатасвир</a:t>
            </a:r>
          </a:p>
          <a:p>
            <a:pPr lvl="1"/>
            <a:r>
              <a:rPr lang="sr-Cyrl-RS" dirty="0" smtClean="0"/>
              <a:t>софосбувир и ледипасвир</a:t>
            </a:r>
          </a:p>
          <a:p>
            <a:pPr lvl="1"/>
            <a:r>
              <a:rPr lang="sr-Cyrl-RS" dirty="0" smtClean="0"/>
              <a:t>паритапревир/ритонавир/омбитасвир + дасабувир</a:t>
            </a:r>
          </a:p>
          <a:p>
            <a:pPr lvl="1"/>
            <a:r>
              <a:rPr lang="sr-Cyrl-RS" dirty="0" smtClean="0"/>
              <a:t>елбасвир и гразопревир</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dirty="0" smtClean="0"/>
              <a:t>Терапија инфекције ХЦВ</a:t>
            </a:r>
            <a:br>
              <a:rPr lang="sr-Cyrl-RS" dirty="0" smtClean="0"/>
            </a:br>
            <a:r>
              <a:rPr lang="sr-Cyrl-RS" dirty="0" smtClean="0"/>
              <a:t>                                         </a:t>
            </a:r>
            <a:r>
              <a:rPr lang="sr-Cyrl-RS" sz="2400" i="1" dirty="0" smtClean="0"/>
              <a:t>софосбувир и велпатасвир</a:t>
            </a:r>
            <a:endParaRPr lang="en-US" sz="2400" i="1" dirty="0"/>
          </a:p>
        </p:txBody>
      </p:sp>
      <p:sp>
        <p:nvSpPr>
          <p:cNvPr id="3" name="Content Placeholder 2"/>
          <p:cNvSpPr>
            <a:spLocks noGrp="1"/>
          </p:cNvSpPr>
          <p:nvPr>
            <p:ph idx="1"/>
          </p:nvPr>
        </p:nvSpPr>
        <p:spPr>
          <a:xfrm>
            <a:off x="0" y="1600200"/>
            <a:ext cx="9144000" cy="4997152"/>
          </a:xfrm>
        </p:spPr>
        <p:txBody>
          <a:bodyPr>
            <a:normAutofit lnSpcReduction="10000"/>
          </a:bodyPr>
          <a:lstStyle/>
          <a:p>
            <a:r>
              <a:rPr lang="sr-Cyrl-RS" dirty="0" smtClean="0">
                <a:solidFill>
                  <a:srgbClr val="FF0000"/>
                </a:solidFill>
              </a:rPr>
              <a:t>Софосбувир (400 </a:t>
            </a:r>
            <a:r>
              <a:rPr lang="en-US" dirty="0" smtClean="0">
                <a:solidFill>
                  <a:srgbClr val="FF0000"/>
                </a:solidFill>
              </a:rPr>
              <a:t>mg</a:t>
            </a:r>
            <a:r>
              <a:rPr lang="sr-Cyrl-RS" dirty="0" smtClean="0">
                <a:solidFill>
                  <a:srgbClr val="FF0000"/>
                </a:solidFill>
              </a:rPr>
              <a:t>) и велпатасвир (100 </a:t>
            </a:r>
            <a:r>
              <a:rPr lang="en-US" dirty="0" smtClean="0">
                <a:solidFill>
                  <a:srgbClr val="FF0000"/>
                </a:solidFill>
              </a:rPr>
              <a:t>mg</a:t>
            </a:r>
            <a:r>
              <a:rPr lang="sr-Cyrl-RS" dirty="0" smtClean="0">
                <a:solidFill>
                  <a:srgbClr val="FF0000"/>
                </a:solidFill>
              </a:rPr>
              <a:t>)</a:t>
            </a:r>
            <a:r>
              <a:rPr lang="en-US" dirty="0" smtClean="0">
                <a:solidFill>
                  <a:srgbClr val="FF0000"/>
                </a:solidFill>
              </a:rPr>
              <a:t> </a:t>
            </a:r>
            <a:r>
              <a:rPr lang="sr-Cyrl-RS" dirty="0" smtClean="0"/>
              <a:t>се примењују 12 недеља</a:t>
            </a:r>
            <a:endParaRPr lang="en-US" dirty="0" smtClean="0"/>
          </a:p>
          <a:p>
            <a:r>
              <a:rPr lang="sr-Cyrl-RS" dirty="0" smtClean="0"/>
              <a:t>Делују на све генотипове ХЦВ</a:t>
            </a:r>
            <a:r>
              <a:rPr lang="en-US" dirty="0" smtClean="0"/>
              <a:t>:</a:t>
            </a:r>
            <a:endParaRPr lang="sr-Cyrl-RS" dirty="0" smtClean="0"/>
          </a:p>
          <a:p>
            <a:pPr lvl="1"/>
            <a:r>
              <a:rPr lang="sr-Cyrl-RS" dirty="0" smtClean="0"/>
              <a:t>софосбувир инхибира </a:t>
            </a:r>
            <a:r>
              <a:rPr lang="en-US" dirty="0" smtClean="0"/>
              <a:t>NS5B RNK </a:t>
            </a:r>
            <a:r>
              <a:rPr lang="sr-Cyrl-RS" dirty="0" smtClean="0"/>
              <a:t>полимеразу</a:t>
            </a:r>
            <a:endParaRPr lang="en-US" dirty="0" smtClean="0"/>
          </a:p>
          <a:p>
            <a:pPr lvl="1"/>
            <a:r>
              <a:rPr lang="sr-Cyrl-RS" dirty="0" smtClean="0"/>
              <a:t>велпатасвир</a:t>
            </a:r>
            <a:r>
              <a:rPr lang="sr-Cyrl-RS" dirty="0" smtClean="0">
                <a:solidFill>
                  <a:srgbClr val="FF0000"/>
                </a:solidFill>
              </a:rPr>
              <a:t> </a:t>
            </a:r>
            <a:r>
              <a:rPr lang="sr-Cyrl-RS" dirty="0" smtClean="0"/>
              <a:t>инхибира </a:t>
            </a:r>
            <a:r>
              <a:rPr lang="en-US" dirty="0" smtClean="0"/>
              <a:t>NS5</a:t>
            </a:r>
          </a:p>
          <a:p>
            <a:r>
              <a:rPr lang="sr-Cyrl-RS" dirty="0" smtClean="0"/>
              <a:t>Није потребно редуковати дозу код пацијената са оштећењем функције бубрега и јетре.</a:t>
            </a:r>
          </a:p>
          <a:p>
            <a:r>
              <a:rPr lang="sr-Cyrl-RS" dirty="0" smtClean="0"/>
              <a:t>Интеракције:</a:t>
            </a:r>
          </a:p>
          <a:p>
            <a:pPr lvl="1"/>
            <a:r>
              <a:rPr lang="sr-Cyrl-RS" dirty="0" smtClean="0"/>
              <a:t>не примењивати са лековима</a:t>
            </a:r>
            <a:r>
              <a:rPr lang="en-US" dirty="0" smtClean="0"/>
              <a:t> </a:t>
            </a:r>
            <a:r>
              <a:rPr lang="sr-Cyrl-RS" dirty="0" smtClean="0"/>
              <a:t>који</a:t>
            </a:r>
            <a:r>
              <a:rPr lang="en-US" dirty="0" smtClean="0"/>
              <a:t> </a:t>
            </a:r>
            <a:r>
              <a:rPr lang="sr-Cyrl-RS" dirty="0" smtClean="0"/>
              <a:t>су</a:t>
            </a:r>
            <a:r>
              <a:rPr lang="en-US" dirty="0" smtClean="0"/>
              <a:t> </a:t>
            </a:r>
            <a:r>
              <a:rPr lang="sr-Cyrl-RS" dirty="0" smtClean="0"/>
              <a:t>јаки</a:t>
            </a:r>
            <a:r>
              <a:rPr lang="en-US" dirty="0" smtClean="0"/>
              <a:t> </a:t>
            </a:r>
            <a:r>
              <a:rPr lang="sr-Cyrl-RS" dirty="0" smtClean="0"/>
              <a:t>индуктори</a:t>
            </a:r>
            <a:r>
              <a:rPr lang="en-US" dirty="0" smtClean="0"/>
              <a:t> </a:t>
            </a:r>
            <a:r>
              <a:rPr lang="sr-Cyrl-RS" dirty="0" smtClean="0"/>
              <a:t>Р</a:t>
            </a:r>
            <a:r>
              <a:rPr lang="en-US" dirty="0" smtClean="0"/>
              <a:t>-</a:t>
            </a:r>
            <a:r>
              <a:rPr lang="sr-Cyrl-RS" dirty="0" smtClean="0"/>
              <a:t>гликопротеина</a:t>
            </a:r>
            <a:r>
              <a:rPr lang="en-US" dirty="0" smtClean="0"/>
              <a:t> </a:t>
            </a:r>
            <a:r>
              <a:rPr lang="sr-Cyrl-RS" dirty="0" smtClean="0"/>
              <a:t>и</a:t>
            </a:r>
            <a:r>
              <a:rPr lang="en-US" dirty="0" smtClean="0"/>
              <a:t>/</a:t>
            </a:r>
            <a:r>
              <a:rPr lang="sr-Cyrl-RS" dirty="0" smtClean="0"/>
              <a:t>или</a:t>
            </a:r>
            <a:r>
              <a:rPr lang="en-US" dirty="0" smtClean="0"/>
              <a:t> </a:t>
            </a:r>
            <a:r>
              <a:rPr lang="sr-Cyrl-RS" dirty="0" smtClean="0"/>
              <a:t>цитохрома</a:t>
            </a:r>
            <a:r>
              <a:rPr lang="en-US" dirty="0" smtClean="0"/>
              <a:t> </a:t>
            </a:r>
            <a:r>
              <a:rPr lang="sr-Cyrl-RS" dirty="0" smtClean="0"/>
              <a:t>Р</a:t>
            </a:r>
            <a:r>
              <a:rPr lang="en-US" dirty="0" smtClean="0"/>
              <a:t>450 (</a:t>
            </a:r>
            <a:r>
              <a:rPr lang="sr-Cyrl-RS" dirty="0" smtClean="0"/>
              <a:t>карбамазепин</a:t>
            </a:r>
            <a:r>
              <a:rPr lang="en-US" dirty="0" smtClean="0"/>
              <a:t>, </a:t>
            </a:r>
            <a:r>
              <a:rPr lang="sr-Cyrl-RS" dirty="0" smtClean="0"/>
              <a:t>фенобарбитал</a:t>
            </a:r>
            <a:r>
              <a:rPr lang="en-US" dirty="0" smtClean="0"/>
              <a:t>, </a:t>
            </a:r>
            <a:r>
              <a:rPr lang="sr-Cyrl-RS" dirty="0" smtClean="0"/>
              <a:t>фенитоин</a:t>
            </a:r>
            <a:r>
              <a:rPr lang="en-US" dirty="0" smtClean="0"/>
              <a:t>, </a:t>
            </a:r>
            <a:r>
              <a:rPr lang="sr-Cyrl-RS" dirty="0" smtClean="0"/>
              <a:t>рифампицин</a:t>
            </a:r>
            <a:r>
              <a:rPr lang="en-US" dirty="0" smtClean="0"/>
              <a:t>, </a:t>
            </a:r>
            <a:r>
              <a:rPr lang="sr-Cyrl-RS" dirty="0" smtClean="0"/>
              <a:t>рифабутин, кантарион</a:t>
            </a:r>
            <a:r>
              <a:rPr lang="en-US" dirty="0" smtClean="0"/>
              <a:t>) </a:t>
            </a:r>
            <a:endParaRPr lang="sr-Cyrl-RS" dirty="0" smtClean="0"/>
          </a:p>
          <a:p>
            <a:pPr lvl="1"/>
            <a:r>
              <a:rPr lang="sr-Cyrl-RS" dirty="0" smtClean="0"/>
              <a:t>не примењивати са амјодароном              долази до брадикардије и срчаног блока</a:t>
            </a:r>
          </a:p>
          <a:p>
            <a:r>
              <a:rPr lang="sr-Cyrl-RS" dirty="0" smtClean="0"/>
              <a:t>Нежељена дејства:</a:t>
            </a:r>
          </a:p>
          <a:p>
            <a:pPr lvl="1"/>
            <a:r>
              <a:rPr lang="sr-Cyrl-RS" dirty="0" smtClean="0"/>
              <a:t>повраћање, осип, ангиоедем</a:t>
            </a:r>
            <a:endParaRPr lang="en-US" dirty="0" smtClean="0"/>
          </a:p>
          <a:p>
            <a:endParaRPr lang="en-US" dirty="0" smtClean="0"/>
          </a:p>
        </p:txBody>
      </p:sp>
      <p:sp>
        <p:nvSpPr>
          <p:cNvPr id="4" name="Right Arrow 3"/>
          <p:cNvSpPr/>
          <p:nvPr/>
        </p:nvSpPr>
        <p:spPr>
          <a:xfrm>
            <a:off x="4860032" y="5373216"/>
            <a:ext cx="72008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Терапија инфекције ХЦВ</a:t>
            </a:r>
            <a:br>
              <a:rPr lang="sr-Cyrl-RS" dirty="0" smtClean="0"/>
            </a:br>
            <a:r>
              <a:rPr lang="sr-Cyrl-RS" dirty="0" smtClean="0"/>
              <a:t>                                         </a:t>
            </a:r>
            <a:r>
              <a:rPr lang="sr-Cyrl-RS" sz="2400" i="1" dirty="0" smtClean="0"/>
              <a:t>софосбувир и даклатасвир</a:t>
            </a:r>
            <a:endParaRPr lang="en-US" i="1" dirty="0"/>
          </a:p>
        </p:txBody>
      </p:sp>
      <p:sp>
        <p:nvSpPr>
          <p:cNvPr id="3" name="Content Placeholder 2"/>
          <p:cNvSpPr>
            <a:spLocks noGrp="1"/>
          </p:cNvSpPr>
          <p:nvPr>
            <p:ph idx="1"/>
          </p:nvPr>
        </p:nvSpPr>
        <p:spPr>
          <a:xfrm>
            <a:off x="251520" y="1600200"/>
            <a:ext cx="8712968" cy="5257800"/>
          </a:xfrm>
        </p:spPr>
        <p:txBody>
          <a:bodyPr>
            <a:normAutofit fontScale="92500" lnSpcReduction="20000"/>
          </a:bodyPr>
          <a:lstStyle/>
          <a:p>
            <a:r>
              <a:rPr lang="sr-Cyrl-RS" dirty="0" smtClean="0">
                <a:solidFill>
                  <a:srgbClr val="FF0000"/>
                </a:solidFill>
              </a:rPr>
              <a:t>Софосбувир (400 </a:t>
            </a:r>
            <a:r>
              <a:rPr lang="en-US" dirty="0" smtClean="0">
                <a:solidFill>
                  <a:srgbClr val="FF0000"/>
                </a:solidFill>
              </a:rPr>
              <a:t>mg</a:t>
            </a:r>
            <a:r>
              <a:rPr lang="sr-Cyrl-RS" dirty="0" smtClean="0">
                <a:solidFill>
                  <a:srgbClr val="FF0000"/>
                </a:solidFill>
              </a:rPr>
              <a:t>) и даклатасвир (60 </a:t>
            </a:r>
            <a:r>
              <a:rPr lang="en-US" dirty="0" smtClean="0">
                <a:solidFill>
                  <a:srgbClr val="FF0000"/>
                </a:solidFill>
              </a:rPr>
              <a:t>mg</a:t>
            </a:r>
            <a:r>
              <a:rPr lang="sr-Cyrl-RS" dirty="0" smtClean="0">
                <a:solidFill>
                  <a:srgbClr val="FF0000"/>
                </a:solidFill>
              </a:rPr>
              <a:t>)</a:t>
            </a:r>
            <a:r>
              <a:rPr lang="en-US" dirty="0" smtClean="0"/>
              <a:t> </a:t>
            </a:r>
            <a:r>
              <a:rPr lang="sr-Cyrl-RS" dirty="0" smtClean="0"/>
              <a:t>се примењују једном денвно током 12 недеља.</a:t>
            </a:r>
          </a:p>
          <a:p>
            <a:r>
              <a:rPr lang="sr-Cyrl-RS" dirty="0" smtClean="0"/>
              <a:t>Софосбувир је инхибитор </a:t>
            </a:r>
            <a:r>
              <a:rPr lang="en-US" dirty="0" smtClean="0"/>
              <a:t>NS5B </a:t>
            </a:r>
            <a:r>
              <a:rPr lang="sr-Cyrl-RS" dirty="0" smtClean="0"/>
              <a:t>полимеразе, а даклатасвир је </a:t>
            </a:r>
            <a:r>
              <a:rPr lang="en-US" dirty="0" smtClean="0"/>
              <a:t>NS5</a:t>
            </a:r>
            <a:r>
              <a:rPr lang="sr-Cyrl-RS" dirty="0" smtClean="0"/>
              <a:t>А инхибитор.</a:t>
            </a:r>
          </a:p>
          <a:p>
            <a:r>
              <a:rPr lang="sr-Cyrl-RS" dirty="0" smtClean="0"/>
              <a:t>Нежељена дејства:</a:t>
            </a:r>
          </a:p>
          <a:p>
            <a:pPr lvl="1"/>
            <a:r>
              <a:rPr lang="ru-RU" dirty="0" smtClean="0"/>
              <a:t>умор, главобоља, несаница, вртоглавица, ГИТ поремећаји, артралгија</a:t>
            </a:r>
          </a:p>
          <a:p>
            <a:r>
              <a:rPr lang="sr-Cyrl-RS" dirty="0" smtClean="0"/>
              <a:t>Не комбиновати са: </a:t>
            </a:r>
          </a:p>
          <a:p>
            <a:pPr lvl="1"/>
            <a:r>
              <a:rPr lang="sr-Cyrl-RS" dirty="0" smtClean="0"/>
              <a:t>карбамазепином, фенобарбиталом, фенитоином, рифампицином, рифабутином, рифапентином, дексаметазоном, амјодароном</a:t>
            </a:r>
          </a:p>
          <a:p>
            <a:r>
              <a:rPr lang="sr-Cyrl-RS" dirty="0" smtClean="0"/>
              <a:t>Опрез код истовремене примене: </a:t>
            </a:r>
          </a:p>
          <a:p>
            <a:pPr lvl="1"/>
            <a:r>
              <a:rPr lang="sr-Cyrl-RS" dirty="0" smtClean="0"/>
              <a:t>ефавиренца, етравирина, невирапина (смањење концентрације даклатасвира у плазми)</a:t>
            </a:r>
          </a:p>
          <a:p>
            <a:pPr lvl="1"/>
            <a:r>
              <a:rPr lang="sr-Cyrl-RS" dirty="0" smtClean="0"/>
              <a:t>кларитромицина, еритромицина, итраконазола (повећање концентрације даклатасвира у плазми)</a:t>
            </a:r>
          </a:p>
          <a:p>
            <a:pPr lvl="1"/>
            <a:r>
              <a:rPr lang="sr-Cyrl-RS" dirty="0" smtClean="0"/>
              <a:t>дигоксина (повећање концентрације дигоксина у плазми)</a:t>
            </a:r>
          </a:p>
          <a:p>
            <a:pPr lvl="1"/>
            <a:r>
              <a:rPr lang="sr-Cyrl-RS" dirty="0" smtClean="0"/>
              <a:t>антидијабетика због ризик од хипогликемије, те пратити ниво глукозе у крви и прилагодити антидијабетички третман ако је потребно</a:t>
            </a:r>
          </a:p>
          <a:p>
            <a:endParaRPr lang="sr-Cyrl-R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dirty="0" smtClean="0"/>
              <a:t>Терапија инфекције хепатитис Б</a:t>
            </a:r>
            <a:r>
              <a:rPr lang="en-US" dirty="0" smtClean="0"/>
              <a:t> </a:t>
            </a:r>
            <a:r>
              <a:rPr lang="sr-Cyrl-RS" dirty="0" smtClean="0"/>
              <a:t>вирусом </a:t>
            </a:r>
            <a:r>
              <a:rPr lang="en-US" dirty="0" smtClean="0"/>
              <a:t> </a:t>
            </a:r>
            <a:r>
              <a:rPr lang="sr-Cyrl-RS" dirty="0" smtClean="0"/>
              <a:t>(ХБВ)</a:t>
            </a:r>
            <a:endParaRPr lang="en-US" dirty="0"/>
          </a:p>
        </p:txBody>
      </p:sp>
      <p:sp>
        <p:nvSpPr>
          <p:cNvPr id="3" name="Content Placeholder 2"/>
          <p:cNvSpPr>
            <a:spLocks noGrp="1"/>
          </p:cNvSpPr>
          <p:nvPr>
            <p:ph idx="1"/>
          </p:nvPr>
        </p:nvSpPr>
        <p:spPr/>
        <p:txBody>
          <a:bodyPr>
            <a:normAutofit lnSpcReduction="10000"/>
          </a:bodyPr>
          <a:lstStyle/>
          <a:p>
            <a:r>
              <a:rPr lang="sr-Cyrl-RS" dirty="0" smtClean="0"/>
              <a:t>Главни </a:t>
            </a:r>
            <a:r>
              <a:rPr lang="sr-Cyrl-RS" u="sng" dirty="0" smtClean="0"/>
              <a:t>циљ</a:t>
            </a:r>
            <a:r>
              <a:rPr lang="sr-Cyrl-RS" dirty="0" smtClean="0"/>
              <a:t> терапије хроничне ХБВ инфекције:</a:t>
            </a:r>
          </a:p>
          <a:p>
            <a:pPr lvl="1"/>
            <a:r>
              <a:rPr lang="sr-Cyrl-RS" dirty="0" smtClean="0"/>
              <a:t>сузбијање репликације вируса</a:t>
            </a:r>
          </a:p>
          <a:p>
            <a:pPr lvl="1"/>
            <a:r>
              <a:rPr lang="sr-Cyrl-RS" dirty="0" smtClean="0"/>
              <a:t>трајна имунолошка контрола (маркери репликације ХБВ ДНК &lt;2000 </a:t>
            </a:r>
            <a:r>
              <a:rPr lang="en-US" dirty="0" smtClean="0"/>
              <a:t>IU</a:t>
            </a:r>
            <a:r>
              <a:rPr lang="sr-Cyrl-RS" dirty="0" smtClean="0"/>
              <a:t>/</a:t>
            </a:r>
            <a:r>
              <a:rPr lang="en-US" dirty="0" smtClean="0"/>
              <a:t>ml</a:t>
            </a:r>
            <a:r>
              <a:rPr lang="sr-Cyrl-RS" dirty="0" smtClean="0"/>
              <a:t> или 104 копије/</a:t>
            </a:r>
            <a:r>
              <a:rPr lang="en-US" dirty="0" smtClean="0"/>
              <a:t>ml</a:t>
            </a:r>
            <a:r>
              <a:rPr lang="sr-Cyrl-RS" dirty="0" smtClean="0"/>
              <a:t>, </a:t>
            </a:r>
            <a:r>
              <a:rPr lang="en-US" dirty="0" smtClean="0"/>
              <a:t>HB</a:t>
            </a:r>
            <a:r>
              <a:rPr lang="sr-Cyrl-RS" dirty="0" smtClean="0"/>
              <a:t>еА</a:t>
            </a:r>
            <a:r>
              <a:rPr lang="en-US" dirty="0" smtClean="0"/>
              <a:t>g</a:t>
            </a:r>
            <a:r>
              <a:rPr lang="sr-Cyrl-RS" dirty="0" smtClean="0"/>
              <a:t> (антиген</a:t>
            </a:r>
            <a:r>
              <a:rPr lang="en-US" dirty="0" smtClean="0"/>
              <a:t> </a:t>
            </a:r>
            <a:r>
              <a:rPr lang="sr-Cyrl-RS" dirty="0" smtClean="0"/>
              <a:t>омотача</a:t>
            </a:r>
            <a:r>
              <a:rPr lang="en-US" dirty="0" smtClean="0"/>
              <a:t> </a:t>
            </a:r>
            <a:r>
              <a:rPr lang="sr-Cyrl-RS" dirty="0" smtClean="0"/>
              <a:t>ХБВ)</a:t>
            </a:r>
            <a:r>
              <a:rPr lang="en-US" dirty="0" smtClean="0"/>
              <a:t> </a:t>
            </a:r>
            <a:r>
              <a:rPr lang="sr-Cyrl-RS" dirty="0" smtClean="0"/>
              <a:t>сероконверзија и смањење нивоа трансаминаза)</a:t>
            </a:r>
          </a:p>
          <a:p>
            <a:r>
              <a:rPr lang="sr-Cyrl-RS" dirty="0" smtClean="0"/>
              <a:t>Жељени исход терапије хроничног ХБ:</a:t>
            </a:r>
          </a:p>
          <a:p>
            <a:pPr lvl="1"/>
            <a:r>
              <a:rPr lang="sr-Cyrl-RS" dirty="0" smtClean="0"/>
              <a:t>недетектабилна виремија (ХБВ ДНК &lt;10-15 </a:t>
            </a:r>
            <a:r>
              <a:rPr lang="en-US" dirty="0" smtClean="0"/>
              <a:t>IU</a:t>
            </a:r>
            <a:r>
              <a:rPr lang="sr-Cyrl-RS" dirty="0" smtClean="0"/>
              <a:t>/</a:t>
            </a:r>
            <a:r>
              <a:rPr lang="en-US" dirty="0" smtClean="0"/>
              <a:t>ml</a:t>
            </a:r>
            <a:r>
              <a:rPr lang="sr-Cyrl-RS" dirty="0" smtClean="0"/>
              <a:t>)</a:t>
            </a:r>
          </a:p>
          <a:p>
            <a:r>
              <a:rPr lang="sr-Cyrl-RS" dirty="0" smtClean="0"/>
              <a:t>Фактори који утичу на </a:t>
            </a:r>
            <a:r>
              <a:rPr lang="sr-Cyrl-RS" u="sng" dirty="0" smtClean="0"/>
              <a:t>избор терапије</a:t>
            </a:r>
            <a:r>
              <a:rPr lang="sr-Cyrl-RS" dirty="0" smtClean="0"/>
              <a:t>:</a:t>
            </a:r>
          </a:p>
          <a:p>
            <a:pPr lvl="1"/>
            <a:r>
              <a:rPr lang="ru-RU" dirty="0" smtClean="0"/>
              <a:t>ниво ХБВ ДНК</a:t>
            </a:r>
          </a:p>
          <a:p>
            <a:pPr lvl="1"/>
            <a:r>
              <a:rPr lang="ru-RU" dirty="0" smtClean="0"/>
              <a:t>активност трансаминаза</a:t>
            </a:r>
          </a:p>
          <a:p>
            <a:pPr lvl="1"/>
            <a:r>
              <a:rPr lang="ru-RU" dirty="0" smtClean="0"/>
              <a:t>ниво некроинфламаторне активности јетре</a:t>
            </a:r>
          </a:p>
          <a:p>
            <a:pPr lvl="1"/>
            <a:r>
              <a:rPr lang="ru-RU" dirty="0" smtClean="0"/>
              <a:t>ниво фиброзе</a:t>
            </a:r>
          </a:p>
          <a:p>
            <a:pPr lvl="1"/>
            <a:r>
              <a:rPr lang="ru-RU" dirty="0" smtClean="0"/>
              <a:t>старост пацијента и здравствено стање</a:t>
            </a:r>
            <a:endParaRPr lang="sr-Cyrl-RS"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Терапија инфекције ХЦВ</a:t>
            </a:r>
            <a:br>
              <a:rPr lang="sr-Cyrl-RS" dirty="0" smtClean="0"/>
            </a:br>
            <a:r>
              <a:rPr lang="sr-Cyrl-RS" dirty="0" smtClean="0"/>
              <a:t>                                         </a:t>
            </a:r>
            <a:r>
              <a:rPr lang="sr-Cyrl-RS" sz="2400" i="1" dirty="0" smtClean="0"/>
              <a:t>софосбувир и ледипасвир</a:t>
            </a:r>
            <a:endParaRPr lang="en-US" i="1" dirty="0"/>
          </a:p>
        </p:txBody>
      </p:sp>
      <p:sp>
        <p:nvSpPr>
          <p:cNvPr id="3" name="Content Placeholder 2"/>
          <p:cNvSpPr>
            <a:spLocks noGrp="1"/>
          </p:cNvSpPr>
          <p:nvPr>
            <p:ph idx="1"/>
          </p:nvPr>
        </p:nvSpPr>
        <p:spPr>
          <a:xfrm>
            <a:off x="323528" y="1600200"/>
            <a:ext cx="8820472" cy="4525963"/>
          </a:xfrm>
        </p:spPr>
        <p:txBody>
          <a:bodyPr>
            <a:normAutofit/>
          </a:bodyPr>
          <a:lstStyle/>
          <a:p>
            <a:r>
              <a:rPr lang="sr-Cyrl-RS" dirty="0" smtClean="0">
                <a:solidFill>
                  <a:srgbClr val="FF0000"/>
                </a:solidFill>
              </a:rPr>
              <a:t>Софосбувир (400 </a:t>
            </a:r>
            <a:r>
              <a:rPr lang="en-US" dirty="0" smtClean="0">
                <a:solidFill>
                  <a:srgbClr val="FF0000"/>
                </a:solidFill>
              </a:rPr>
              <a:t>mg</a:t>
            </a:r>
            <a:r>
              <a:rPr lang="sr-Cyrl-RS" dirty="0" smtClean="0">
                <a:solidFill>
                  <a:srgbClr val="FF0000"/>
                </a:solidFill>
              </a:rPr>
              <a:t>) и ледипасвир (90 </a:t>
            </a:r>
            <a:r>
              <a:rPr lang="en-US" dirty="0" smtClean="0">
                <a:solidFill>
                  <a:srgbClr val="FF0000"/>
                </a:solidFill>
              </a:rPr>
              <a:t>mg</a:t>
            </a:r>
            <a:r>
              <a:rPr lang="sr-Cyrl-RS" dirty="0" smtClean="0">
                <a:solidFill>
                  <a:srgbClr val="FF0000"/>
                </a:solidFill>
              </a:rPr>
              <a:t>) </a:t>
            </a:r>
            <a:r>
              <a:rPr lang="sr-Cyrl-RS" dirty="0" smtClean="0"/>
              <a:t>је фиксна комбинација која делује на генотипове</a:t>
            </a:r>
            <a:r>
              <a:rPr lang="sr-Cyrl-RS" dirty="0" smtClean="0">
                <a:solidFill>
                  <a:srgbClr val="FF0000"/>
                </a:solidFill>
              </a:rPr>
              <a:t> </a:t>
            </a:r>
            <a:r>
              <a:rPr lang="en-US" dirty="0" smtClean="0"/>
              <a:t>1a, 1b, 4, 5</a:t>
            </a:r>
            <a:r>
              <a:rPr lang="sr-Cyrl-RS" dirty="0" smtClean="0"/>
              <a:t> и </a:t>
            </a:r>
            <a:r>
              <a:rPr lang="en-US" dirty="0" smtClean="0"/>
              <a:t>6</a:t>
            </a:r>
            <a:r>
              <a:rPr lang="sr-Cyrl-RS" dirty="0" smtClean="0"/>
              <a:t>; примењује се једном дневно током 8-12 недеља.</a:t>
            </a:r>
            <a:endParaRPr lang="sr-Cyrl-RS" dirty="0" smtClean="0">
              <a:solidFill>
                <a:srgbClr val="FF0000"/>
              </a:solidFill>
            </a:endParaRPr>
          </a:p>
          <a:p>
            <a:r>
              <a:rPr lang="sr-Cyrl-RS" dirty="0" smtClean="0"/>
              <a:t>Ледипасвир је инхибитор </a:t>
            </a:r>
            <a:r>
              <a:rPr lang="en-US" dirty="0" smtClean="0"/>
              <a:t>NS5</a:t>
            </a:r>
            <a:r>
              <a:rPr lang="sr-Cyrl-RS" dirty="0" smtClean="0"/>
              <a:t>А, тј. неструктурног протеина 5А.</a:t>
            </a:r>
          </a:p>
          <a:p>
            <a:r>
              <a:rPr lang="sr-Cyrl-RS" dirty="0" smtClean="0"/>
              <a:t>Нежељена дејства:</a:t>
            </a:r>
          </a:p>
          <a:p>
            <a:pPr lvl="1"/>
            <a:r>
              <a:rPr lang="sr-Cyrl-RS" dirty="0" smtClean="0"/>
              <a:t>главобоља, замор, кашаљ, несаница</a:t>
            </a:r>
            <a:endParaRPr lang="en-US" dirty="0" smtClean="0"/>
          </a:p>
          <a:p>
            <a:r>
              <a:rPr lang="sr-Cyrl-RS" dirty="0" smtClean="0"/>
              <a:t>Интеракције:</a:t>
            </a:r>
          </a:p>
          <a:p>
            <a:pPr lvl="1"/>
            <a:r>
              <a:rPr lang="sr-Cyrl-RS" dirty="0" smtClean="0"/>
              <a:t>инхибитори протонске пумпе смањују апсорпцију </a:t>
            </a:r>
            <a:r>
              <a:rPr lang="sr-Cyrl-RS" dirty="0" smtClean="0"/>
              <a:t>ледипасвира</a:t>
            </a:r>
            <a:endParaRPr lang="en-US" dirty="0" smtClean="0"/>
          </a:p>
          <a:p>
            <a:pPr lvl="1"/>
            <a:r>
              <a:rPr lang="sr-Cyrl-RS" dirty="0" smtClean="0"/>
              <a:t>л</a:t>
            </a:r>
            <a:r>
              <a:rPr lang="sr-Cyrl-RS" dirty="0" smtClean="0"/>
              <a:t>едипасвир није супстрат, инхибитор или индуктор </a:t>
            </a:r>
            <a:r>
              <a:rPr lang="en-US" dirty="0" smtClean="0"/>
              <a:t>CYP450</a:t>
            </a:r>
            <a:r>
              <a:rPr lang="sr-Cyrl-RS" dirty="0" smtClean="0"/>
              <a:t> у јетри</a:t>
            </a:r>
            <a:endParaRPr lang="ru-RU" dirty="0" smtClean="0"/>
          </a:p>
          <a:p>
            <a:r>
              <a:rPr lang="ru-RU" dirty="0" smtClean="0"/>
              <a:t>Главни </a:t>
            </a:r>
            <a:r>
              <a:rPr lang="ru-RU" dirty="0" smtClean="0"/>
              <a:t>пут елиминације </a:t>
            </a:r>
            <a:r>
              <a:rPr lang="ru-RU" dirty="0" smtClean="0"/>
              <a:t>је преко жучи, док се у мањем проценту излучује </a:t>
            </a:r>
            <a:r>
              <a:rPr lang="ru-RU" dirty="0" smtClean="0"/>
              <a:t>путем </a:t>
            </a:r>
            <a:r>
              <a:rPr lang="ru-RU" dirty="0" smtClean="0"/>
              <a:t>бубрега.</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1" algn="ctr" rtl="0">
              <a:spcBef>
                <a:spcPct val="0"/>
              </a:spcBef>
            </a:pPr>
            <a:r>
              <a:rPr lang="sr-Cyrl-RS" sz="3100" dirty="0" smtClean="0"/>
              <a:t>Терапија инфекције ХЦВ</a:t>
            </a:r>
            <a:br>
              <a:rPr lang="sr-Cyrl-RS" sz="3100" dirty="0" smtClean="0"/>
            </a:br>
            <a:r>
              <a:rPr lang="sr-Cyrl-RS" dirty="0" smtClean="0"/>
              <a:t>        </a:t>
            </a:r>
            <a:r>
              <a:rPr lang="sr-Cyrl-RS" sz="2700" i="1" dirty="0" smtClean="0"/>
              <a:t>паритапревир/ритонавир/омбитасвир </a:t>
            </a:r>
            <a:r>
              <a:rPr lang="sr-Cyrl-RS" sz="2700" i="1" dirty="0" smtClean="0"/>
              <a:t>+ дасабувир</a:t>
            </a:r>
            <a:endParaRPr lang="en-US" sz="2700" i="1" dirty="0"/>
          </a:p>
        </p:txBody>
      </p:sp>
      <p:sp>
        <p:nvSpPr>
          <p:cNvPr id="3" name="Content Placeholder 2"/>
          <p:cNvSpPr>
            <a:spLocks noGrp="1"/>
          </p:cNvSpPr>
          <p:nvPr>
            <p:ph idx="1"/>
          </p:nvPr>
        </p:nvSpPr>
        <p:spPr>
          <a:xfrm>
            <a:off x="0" y="1600200"/>
            <a:ext cx="9144000" cy="5069160"/>
          </a:xfrm>
        </p:spPr>
        <p:txBody>
          <a:bodyPr>
            <a:normAutofit lnSpcReduction="10000"/>
          </a:bodyPr>
          <a:lstStyle/>
          <a:p>
            <a:r>
              <a:rPr lang="sr-Cyrl-RS" sz="2000" dirty="0" smtClean="0"/>
              <a:t>Ова фиксна комбинација делује само на генотип 1 ХЦВ, примењује се 3 месеца.</a:t>
            </a:r>
          </a:p>
          <a:p>
            <a:r>
              <a:rPr lang="sr-Cyrl-RS" sz="2000" dirty="0" smtClean="0">
                <a:solidFill>
                  <a:srgbClr val="FF0000"/>
                </a:solidFill>
              </a:rPr>
              <a:t>Паритапревир</a:t>
            </a:r>
            <a:r>
              <a:rPr lang="sr-Cyrl-RS" sz="2000" dirty="0" smtClean="0"/>
              <a:t> инхибира </a:t>
            </a:r>
            <a:r>
              <a:rPr lang="en-US" sz="2000" dirty="0" smtClean="0"/>
              <a:t>NS3/4A </a:t>
            </a:r>
            <a:r>
              <a:rPr lang="sr-Cyrl-RS" sz="2000" dirty="0" smtClean="0"/>
              <a:t>протеазу, </a:t>
            </a:r>
            <a:r>
              <a:rPr lang="sr-Cyrl-RS" sz="2000" dirty="0" smtClean="0">
                <a:solidFill>
                  <a:srgbClr val="FF0000"/>
                </a:solidFill>
              </a:rPr>
              <a:t>ритонавир</a:t>
            </a:r>
            <a:r>
              <a:rPr lang="sr-Cyrl-RS" sz="2000" dirty="0" smtClean="0"/>
              <a:t> повећава концентрацију паритапревира инхибицијом његовог метаболизма, </a:t>
            </a:r>
            <a:r>
              <a:rPr lang="sr-Cyrl-RS" sz="2000" dirty="0" smtClean="0">
                <a:solidFill>
                  <a:srgbClr val="FF0000"/>
                </a:solidFill>
              </a:rPr>
              <a:t>омбитасвир</a:t>
            </a:r>
            <a:r>
              <a:rPr lang="sr-Cyrl-RS" sz="2000" dirty="0" smtClean="0"/>
              <a:t> инхибира </a:t>
            </a:r>
            <a:r>
              <a:rPr lang="en-US" sz="2000" dirty="0" smtClean="0"/>
              <a:t>NS</a:t>
            </a:r>
            <a:r>
              <a:rPr lang="sr-Cyrl-RS" sz="2000" dirty="0" smtClean="0"/>
              <a:t>5</a:t>
            </a:r>
            <a:r>
              <a:rPr lang="en-US" sz="2000" dirty="0" smtClean="0"/>
              <a:t>A</a:t>
            </a:r>
            <a:r>
              <a:rPr lang="sr-Cyrl-RS" sz="2000" dirty="0" smtClean="0"/>
              <a:t>, док </a:t>
            </a:r>
            <a:r>
              <a:rPr lang="sr-Cyrl-RS" sz="2000" dirty="0" smtClean="0">
                <a:solidFill>
                  <a:srgbClr val="FF0000"/>
                </a:solidFill>
              </a:rPr>
              <a:t>дасабувир</a:t>
            </a:r>
            <a:r>
              <a:rPr lang="sr-Cyrl-RS" sz="2000" dirty="0" smtClean="0"/>
              <a:t> инхибира </a:t>
            </a:r>
            <a:r>
              <a:rPr lang="en-US" sz="2000" dirty="0" smtClean="0"/>
              <a:t>NS</a:t>
            </a:r>
            <a:r>
              <a:rPr lang="sr-Cyrl-RS" sz="2000" dirty="0" smtClean="0"/>
              <a:t>5В</a:t>
            </a:r>
            <a:r>
              <a:rPr lang="sr-Latn-RS" sz="2000" dirty="0" smtClean="0"/>
              <a:t> </a:t>
            </a:r>
            <a:r>
              <a:rPr lang="sr-Cyrl-RS" sz="2000" dirty="0" smtClean="0"/>
              <a:t>РНК полимеразу.</a:t>
            </a:r>
          </a:p>
          <a:p>
            <a:r>
              <a:rPr lang="ru-RU" sz="2000" dirty="0" smtClean="0"/>
              <a:t>Препоручено дозирање: </a:t>
            </a:r>
          </a:p>
          <a:p>
            <a:pPr lvl="1"/>
            <a:r>
              <a:rPr lang="sr-Cyrl-RS" sz="1900" dirty="0" smtClean="0"/>
              <a:t>у</a:t>
            </a:r>
            <a:r>
              <a:rPr lang="sr-Cyrl-RS" sz="1900" dirty="0" smtClean="0"/>
              <a:t>јутру </a:t>
            </a:r>
            <a:r>
              <a:rPr lang="ru-RU" sz="1900" dirty="0" smtClean="0"/>
              <a:t>две таблете комбинације омбитасвир/паритапревир/ритонавир    (12,5/75/50 </a:t>
            </a:r>
            <a:r>
              <a:rPr lang="en-US" sz="1900" dirty="0" smtClean="0"/>
              <a:t>mg</a:t>
            </a:r>
            <a:r>
              <a:rPr lang="ru-RU" sz="1900" dirty="0" smtClean="0"/>
              <a:t>) и једна таблета </a:t>
            </a:r>
            <a:r>
              <a:rPr lang="ru-RU" sz="1900" dirty="0" smtClean="0"/>
              <a:t>дасабувира од 250 </a:t>
            </a:r>
            <a:r>
              <a:rPr lang="en-US" sz="1900" dirty="0" smtClean="0"/>
              <a:t>mg </a:t>
            </a:r>
            <a:r>
              <a:rPr lang="ru-RU" sz="1900" dirty="0" smtClean="0"/>
              <a:t>два </a:t>
            </a:r>
            <a:r>
              <a:rPr lang="ru-RU" sz="1900" dirty="0" smtClean="0"/>
              <a:t>пута дневно (ујутру и увече) уз оброк</a:t>
            </a:r>
            <a:endParaRPr lang="sr-Cyrl-RS" sz="1900" dirty="0" smtClean="0"/>
          </a:p>
          <a:p>
            <a:r>
              <a:rPr lang="sr-Cyrl-RS" sz="2000" dirty="0" smtClean="0"/>
              <a:t>Контраиндикације:</a:t>
            </a:r>
          </a:p>
          <a:p>
            <a:pPr lvl="1"/>
            <a:r>
              <a:rPr lang="sr-Cyrl-RS" sz="1900" dirty="0" smtClean="0"/>
              <a:t>д</a:t>
            </a:r>
            <a:r>
              <a:rPr lang="sr-Cyrl-RS" sz="1900" dirty="0" smtClean="0"/>
              <a:t>екомпензована болест јетре</a:t>
            </a:r>
          </a:p>
          <a:p>
            <a:pPr lvl="1"/>
            <a:r>
              <a:rPr lang="ru-RU" sz="1900" dirty="0" smtClean="0"/>
              <a:t>преосетљивост </a:t>
            </a:r>
            <a:r>
              <a:rPr lang="ru-RU" sz="1900" dirty="0" smtClean="0"/>
              <a:t>на ритонавир (нпр. токсична епидермална </a:t>
            </a:r>
            <a:r>
              <a:rPr lang="ru-RU" sz="1900" dirty="0" smtClean="0"/>
              <a:t>некролиза, Стивенс-Џонсонов синдром)</a:t>
            </a:r>
          </a:p>
          <a:p>
            <a:r>
              <a:rPr lang="sr-Cyrl-RS" sz="2000" dirty="0" smtClean="0"/>
              <a:t>Интеракције:</a:t>
            </a:r>
          </a:p>
          <a:p>
            <a:pPr lvl="1"/>
            <a:r>
              <a:rPr lang="sr-Cyrl-RS" sz="1900" dirty="0" smtClean="0"/>
              <a:t>смањити дозу статина код истовремене примене</a:t>
            </a:r>
            <a:endParaRPr lang="sr-Cyrl-RS" sz="1900"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ctr" rtl="0">
              <a:spcBef>
                <a:spcPct val="0"/>
              </a:spcBef>
            </a:pPr>
            <a:r>
              <a:rPr lang="sr-Cyrl-RS" sz="2800" dirty="0" smtClean="0"/>
              <a:t>Терапија инфекције ХЦВ</a:t>
            </a:r>
            <a:r>
              <a:rPr lang="sr-Cyrl-RS" dirty="0" smtClean="0"/>
              <a:t/>
            </a:r>
            <a:br>
              <a:rPr lang="sr-Cyrl-RS" dirty="0" smtClean="0"/>
            </a:br>
            <a:r>
              <a:rPr lang="sr-Cyrl-RS" sz="2400" i="1" dirty="0" smtClean="0"/>
              <a:t>                                         </a:t>
            </a:r>
            <a:r>
              <a:rPr lang="en-US" sz="2400" i="1" dirty="0" smtClean="0"/>
              <a:t>             </a:t>
            </a:r>
            <a:r>
              <a:rPr lang="sr-Cyrl-RS" sz="2400" i="1" dirty="0" smtClean="0"/>
              <a:t>елбасвир и гразопревир</a:t>
            </a:r>
            <a:endParaRPr lang="en-US" sz="2400" i="1" dirty="0"/>
          </a:p>
        </p:txBody>
      </p:sp>
      <p:sp>
        <p:nvSpPr>
          <p:cNvPr id="3" name="Content Placeholder 2"/>
          <p:cNvSpPr>
            <a:spLocks noGrp="1"/>
          </p:cNvSpPr>
          <p:nvPr>
            <p:ph idx="1"/>
          </p:nvPr>
        </p:nvSpPr>
        <p:spPr>
          <a:xfrm>
            <a:off x="457200" y="1600200"/>
            <a:ext cx="8229600" cy="4997152"/>
          </a:xfrm>
        </p:spPr>
        <p:txBody>
          <a:bodyPr>
            <a:normAutofit/>
          </a:bodyPr>
          <a:lstStyle/>
          <a:p>
            <a:r>
              <a:rPr lang="sr-Cyrl-RS" dirty="0" smtClean="0">
                <a:solidFill>
                  <a:srgbClr val="FF0000"/>
                </a:solidFill>
              </a:rPr>
              <a:t>Елбасвир (50 </a:t>
            </a:r>
            <a:r>
              <a:rPr lang="en-US" dirty="0" smtClean="0">
                <a:solidFill>
                  <a:srgbClr val="FF0000"/>
                </a:solidFill>
              </a:rPr>
              <a:t>mg</a:t>
            </a:r>
            <a:r>
              <a:rPr lang="sr-Cyrl-RS" dirty="0" smtClean="0">
                <a:solidFill>
                  <a:srgbClr val="FF0000"/>
                </a:solidFill>
              </a:rPr>
              <a:t>)</a:t>
            </a:r>
            <a:r>
              <a:rPr lang="en-US" dirty="0" smtClean="0">
                <a:solidFill>
                  <a:srgbClr val="FF0000"/>
                </a:solidFill>
              </a:rPr>
              <a:t> </a:t>
            </a:r>
            <a:r>
              <a:rPr lang="sr-Cyrl-RS" dirty="0" smtClean="0">
                <a:solidFill>
                  <a:srgbClr val="FF0000"/>
                </a:solidFill>
              </a:rPr>
              <a:t>и </a:t>
            </a:r>
            <a:r>
              <a:rPr lang="sr-Cyrl-RS" dirty="0" smtClean="0">
                <a:solidFill>
                  <a:srgbClr val="FF0000"/>
                </a:solidFill>
              </a:rPr>
              <a:t>гразопревир </a:t>
            </a:r>
            <a:r>
              <a:rPr lang="en-US" dirty="0" smtClean="0">
                <a:solidFill>
                  <a:srgbClr val="FF0000"/>
                </a:solidFill>
              </a:rPr>
              <a:t>(100 mg) </a:t>
            </a:r>
            <a:r>
              <a:rPr lang="sr-Cyrl-RS" dirty="0" smtClean="0"/>
              <a:t>делују на генотипове 1 и 4 и користе се 3 месеца, једном дневно.</a:t>
            </a:r>
          </a:p>
          <a:p>
            <a:r>
              <a:rPr lang="sr-Cyrl-RS" dirty="0" smtClean="0"/>
              <a:t>Елбасвир инхибира </a:t>
            </a:r>
            <a:r>
              <a:rPr lang="en-US" dirty="0" smtClean="0"/>
              <a:t>NS</a:t>
            </a:r>
            <a:r>
              <a:rPr lang="sr-Cyrl-RS" dirty="0" smtClean="0"/>
              <a:t>5</a:t>
            </a:r>
            <a:r>
              <a:rPr lang="en-US" dirty="0" smtClean="0"/>
              <a:t>A</a:t>
            </a:r>
            <a:r>
              <a:rPr lang="sr-Cyrl-RS" dirty="0" smtClean="0"/>
              <a:t> протеин који има улогу у склапању вирусне честице и њеном изласку из ћелије, док гразопревир инхибира </a:t>
            </a:r>
            <a:r>
              <a:rPr lang="en-US" dirty="0" smtClean="0"/>
              <a:t>NS</a:t>
            </a:r>
            <a:r>
              <a:rPr lang="sr-Cyrl-RS" dirty="0" smtClean="0"/>
              <a:t>3/4</a:t>
            </a:r>
            <a:r>
              <a:rPr lang="en-US" dirty="0" smtClean="0"/>
              <a:t>A</a:t>
            </a:r>
            <a:r>
              <a:rPr lang="sr-Cyrl-RS" dirty="0" smtClean="0"/>
              <a:t> протеазу важну за посттранслациону модификацију протеина.</a:t>
            </a:r>
          </a:p>
          <a:p>
            <a:r>
              <a:rPr lang="sr-Cyrl-RS" dirty="0" smtClean="0"/>
              <a:t>Интеракције:</a:t>
            </a:r>
          </a:p>
          <a:p>
            <a:pPr lvl="1"/>
            <a:r>
              <a:rPr lang="sr-Cyrl-RS" dirty="0" smtClean="0"/>
              <a:t>н</a:t>
            </a:r>
            <a:r>
              <a:rPr lang="sr-Cyrl-RS" dirty="0" smtClean="0"/>
              <a:t>е препоручује се истовремена </a:t>
            </a:r>
            <a:r>
              <a:rPr lang="sr-Cyrl-RS" dirty="0" smtClean="0"/>
              <a:t>примена </a:t>
            </a:r>
            <a:r>
              <a:rPr lang="sr-Cyrl-RS" dirty="0" smtClean="0"/>
              <a:t>са:</a:t>
            </a:r>
          </a:p>
          <a:p>
            <a:pPr lvl="2"/>
            <a:r>
              <a:rPr lang="sr-Cyrl-RS" dirty="0" smtClean="0"/>
              <a:t>инхибиторима </a:t>
            </a:r>
            <a:r>
              <a:rPr lang="sr-Cyrl-RS" dirty="0" smtClean="0"/>
              <a:t>полипептида 1Б </a:t>
            </a:r>
            <a:r>
              <a:rPr lang="sr-Cyrl-RS" dirty="0" smtClean="0"/>
              <a:t>(рифампицин</a:t>
            </a:r>
            <a:r>
              <a:rPr lang="sr-Cyrl-RS" dirty="0" smtClean="0"/>
              <a:t>, атазанавир, дарунавир, лопинавир, саквинавир, </a:t>
            </a:r>
            <a:r>
              <a:rPr lang="sr-Cyrl-RS" dirty="0" smtClean="0"/>
              <a:t>типранавир, циклоспорин) </a:t>
            </a:r>
          </a:p>
          <a:p>
            <a:pPr lvl="2"/>
            <a:r>
              <a:rPr lang="sr-Cyrl-RS" dirty="0" smtClean="0"/>
              <a:t>индукторима </a:t>
            </a:r>
            <a:r>
              <a:rPr lang="en-US" dirty="0" smtClean="0"/>
              <a:t>CYP</a:t>
            </a:r>
            <a:r>
              <a:rPr lang="sr-Cyrl-RS" dirty="0" smtClean="0"/>
              <a:t>3А или </a:t>
            </a:r>
            <a:r>
              <a:rPr lang="en-US" dirty="0" smtClean="0"/>
              <a:t>P</a:t>
            </a:r>
            <a:r>
              <a:rPr lang="sr-Cyrl-RS" dirty="0" smtClean="0"/>
              <a:t>-гликопротеина (ефавиренц, </a:t>
            </a:r>
            <a:r>
              <a:rPr lang="sr-Cyrl-RS" dirty="0" smtClean="0"/>
              <a:t>фенитоин, карбамазепин, босентан, етравирин, </a:t>
            </a:r>
            <a:r>
              <a:rPr lang="sr-Cyrl-RS" dirty="0" smtClean="0"/>
              <a:t>модафинил, кантарион)</a:t>
            </a:r>
          </a:p>
          <a:p>
            <a:endParaRPr lang="sr-Cyrl-RS" dirty="0" smtClean="0"/>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Терапија ХИВ</a:t>
            </a:r>
            <a:r>
              <a:rPr lang="en-US" dirty="0" smtClean="0"/>
              <a:t> </a:t>
            </a:r>
            <a:r>
              <a:rPr lang="sr-Cyrl-RS" dirty="0" smtClean="0"/>
              <a:t>инфекције </a:t>
            </a:r>
            <a:endParaRPr lang="en-US" dirty="0"/>
          </a:p>
        </p:txBody>
      </p:sp>
      <p:sp>
        <p:nvSpPr>
          <p:cNvPr id="3" name="Content Placeholder 2"/>
          <p:cNvSpPr>
            <a:spLocks noGrp="1"/>
          </p:cNvSpPr>
          <p:nvPr>
            <p:ph idx="1"/>
          </p:nvPr>
        </p:nvSpPr>
        <p:spPr>
          <a:xfrm>
            <a:off x="457200" y="1600200"/>
            <a:ext cx="8229600" cy="5257800"/>
          </a:xfrm>
        </p:spPr>
        <p:txBody>
          <a:bodyPr>
            <a:normAutofit fontScale="92500"/>
          </a:bodyPr>
          <a:lstStyle/>
          <a:p>
            <a:r>
              <a:rPr lang="sr-Cyrl-RS" dirty="0" smtClean="0"/>
              <a:t>В</a:t>
            </a:r>
            <a:r>
              <a:rPr lang="sr-Cyrl-RS" dirty="0" smtClean="0"/>
              <a:t>ирус хумане имунодефицијенције (ХИВ) доводи до синдрома стечене имунодефицијенције (АИДС), болести која не може да се излечи, али која може да се држи под контролом уколико се антиретровирусна терапија започне што раније, тј. чим се сазна да је особа инфицирана ХИВ-ом.</a:t>
            </a:r>
          </a:p>
          <a:p>
            <a:r>
              <a:rPr lang="sr-Cyrl-RS" dirty="0" smtClean="0"/>
              <a:t>Постоји </a:t>
            </a:r>
            <a:r>
              <a:rPr lang="sr-Cyrl-RS" u="sng" dirty="0" smtClean="0"/>
              <a:t>шест група анти-ХИВ лекова</a:t>
            </a:r>
            <a:r>
              <a:rPr lang="sr-Cyrl-RS" dirty="0" smtClean="0"/>
              <a:t>:</a:t>
            </a:r>
          </a:p>
          <a:p>
            <a:pPr lvl="1"/>
            <a:r>
              <a:rPr lang="sr-Cyrl-RS" dirty="0" smtClean="0"/>
              <a:t>н</a:t>
            </a:r>
            <a:r>
              <a:rPr lang="sr-Cyrl-RS" dirty="0" smtClean="0"/>
              <a:t>уклеозидни инхибитори реверзне транскриптазе</a:t>
            </a:r>
          </a:p>
          <a:p>
            <a:pPr lvl="1"/>
            <a:r>
              <a:rPr lang="sr-Cyrl-RS" dirty="0" smtClean="0"/>
              <a:t>н</a:t>
            </a:r>
            <a:r>
              <a:rPr lang="sr-Cyrl-RS" dirty="0" smtClean="0"/>
              <a:t>уклеотидни </a:t>
            </a:r>
            <a:r>
              <a:rPr lang="sr-Cyrl-RS" dirty="0" smtClean="0"/>
              <a:t>инхибитори реверзне </a:t>
            </a:r>
            <a:r>
              <a:rPr lang="sr-Cyrl-RS" dirty="0" smtClean="0"/>
              <a:t>транскриптазе</a:t>
            </a:r>
          </a:p>
          <a:p>
            <a:pPr lvl="1"/>
            <a:r>
              <a:rPr lang="sr-Cyrl-RS" dirty="0" smtClean="0"/>
              <a:t>не-нуклеозидни </a:t>
            </a:r>
            <a:r>
              <a:rPr lang="sr-Cyrl-RS" dirty="0" smtClean="0"/>
              <a:t>инхибитори реверзне </a:t>
            </a:r>
            <a:r>
              <a:rPr lang="sr-Cyrl-RS" dirty="0" smtClean="0"/>
              <a:t>транскриптазе</a:t>
            </a:r>
          </a:p>
          <a:p>
            <a:pPr lvl="1"/>
            <a:r>
              <a:rPr lang="sr-Cyrl-RS" dirty="0" smtClean="0"/>
              <a:t>и</a:t>
            </a:r>
            <a:r>
              <a:rPr lang="sr-Cyrl-RS" dirty="0" smtClean="0"/>
              <a:t>нхибитори протеазе</a:t>
            </a:r>
          </a:p>
          <a:p>
            <a:pPr lvl="1"/>
            <a:r>
              <a:rPr lang="sr-Cyrl-RS" dirty="0" smtClean="0"/>
              <a:t>инхибитори уласка вируса у лимфоците</a:t>
            </a:r>
          </a:p>
          <a:p>
            <a:pPr lvl="1"/>
            <a:r>
              <a:rPr lang="sr-Cyrl-RS" dirty="0" smtClean="0"/>
              <a:t>и</a:t>
            </a:r>
            <a:r>
              <a:rPr lang="sr-Cyrl-RS" dirty="0" smtClean="0"/>
              <a:t>нхибитори вирусне интегразе</a:t>
            </a:r>
          </a:p>
          <a:p>
            <a:r>
              <a:rPr lang="sr-Cyrl-RS" dirty="0" smtClean="0"/>
              <a:t>Високоактивна антиретровирусна терапија</a:t>
            </a:r>
            <a:r>
              <a:rPr lang="en-US" dirty="0" smtClean="0"/>
              <a:t> (</a:t>
            </a:r>
            <a:r>
              <a:rPr lang="en-US" dirty="0" smtClean="0">
                <a:solidFill>
                  <a:srgbClr val="FF0000"/>
                </a:solidFill>
              </a:rPr>
              <a:t>HAART</a:t>
            </a:r>
            <a:r>
              <a:rPr lang="en-US" dirty="0" smtClean="0"/>
              <a:t>) </a:t>
            </a:r>
            <a:r>
              <a:rPr lang="sr-Cyrl-RS" dirty="0" smtClean="0"/>
              <a:t>подразумева примену </a:t>
            </a:r>
            <a:r>
              <a:rPr lang="sr-Cyrl-RS" u="sng" dirty="0" smtClean="0"/>
              <a:t>комбинације 2 нуклеозидна инхибитора + не-нуклеозидни инхибитор или инхибитор протеазе</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rtl="0">
              <a:spcBef>
                <a:spcPct val="0"/>
              </a:spcBef>
            </a:pPr>
            <a:r>
              <a:rPr lang="sr-Cyrl-RS" sz="2800" dirty="0" smtClean="0"/>
              <a:t>Терапија ХИВ</a:t>
            </a:r>
            <a:r>
              <a:rPr lang="en-US" sz="2800" dirty="0" smtClean="0"/>
              <a:t> </a:t>
            </a:r>
            <a:r>
              <a:rPr lang="sr-Cyrl-RS" sz="2800" dirty="0" smtClean="0"/>
              <a:t>инфекције</a:t>
            </a:r>
            <a:r>
              <a:rPr lang="sr-Cyrl-RS" dirty="0" smtClean="0"/>
              <a:t/>
            </a:r>
            <a:br>
              <a:rPr lang="sr-Cyrl-RS" dirty="0" smtClean="0"/>
            </a:br>
            <a:r>
              <a:rPr lang="sr-Cyrl-RS" dirty="0" smtClean="0"/>
              <a:t>         </a:t>
            </a:r>
            <a:r>
              <a:rPr lang="sr-Cyrl-RS" sz="2400" i="1" dirty="0" smtClean="0"/>
              <a:t>нуклеозидни инхибитори реверзне транскриптазе </a:t>
            </a:r>
            <a:endParaRPr lang="en-US" sz="2400" i="1" dirty="0"/>
          </a:p>
        </p:txBody>
      </p:sp>
      <p:sp>
        <p:nvSpPr>
          <p:cNvPr id="3" name="Content Placeholder 2"/>
          <p:cNvSpPr>
            <a:spLocks noGrp="1"/>
          </p:cNvSpPr>
          <p:nvPr>
            <p:ph idx="1"/>
          </p:nvPr>
        </p:nvSpPr>
        <p:spPr>
          <a:xfrm>
            <a:off x="457200" y="1600200"/>
            <a:ext cx="8229600" cy="5257800"/>
          </a:xfrm>
        </p:spPr>
        <p:txBody>
          <a:bodyPr>
            <a:normAutofit fontScale="92500" lnSpcReduction="10000"/>
          </a:bodyPr>
          <a:lstStyle/>
          <a:p>
            <a:r>
              <a:rPr lang="sr-Cyrl-RS" dirty="0" smtClean="0">
                <a:solidFill>
                  <a:srgbClr val="FF0000"/>
                </a:solidFill>
              </a:rPr>
              <a:t>Зидовудин</a:t>
            </a:r>
            <a:r>
              <a:rPr lang="sr-Cyrl-RS" dirty="0" smtClean="0">
                <a:solidFill>
                  <a:srgbClr val="FF0000"/>
                </a:solidFill>
              </a:rPr>
              <a:t>, </a:t>
            </a:r>
            <a:r>
              <a:rPr lang="sr-Cyrl-RS" dirty="0" smtClean="0">
                <a:solidFill>
                  <a:srgbClr val="FF0000"/>
                </a:solidFill>
              </a:rPr>
              <a:t>диданозин</a:t>
            </a:r>
            <a:r>
              <a:rPr lang="en-US" dirty="0" smtClean="0">
                <a:solidFill>
                  <a:srgbClr val="FF0000"/>
                </a:solidFill>
              </a:rPr>
              <a:t>, </a:t>
            </a:r>
            <a:r>
              <a:rPr lang="sr-Cyrl-RS" dirty="0" smtClean="0">
                <a:solidFill>
                  <a:srgbClr val="FF0000"/>
                </a:solidFill>
              </a:rPr>
              <a:t>ламивудин</a:t>
            </a:r>
            <a:r>
              <a:rPr lang="en-US" dirty="0" smtClean="0">
                <a:solidFill>
                  <a:srgbClr val="FF0000"/>
                </a:solidFill>
              </a:rPr>
              <a:t>, </a:t>
            </a:r>
            <a:r>
              <a:rPr lang="sr-Cyrl-RS" dirty="0" smtClean="0">
                <a:solidFill>
                  <a:srgbClr val="FF0000"/>
                </a:solidFill>
              </a:rPr>
              <a:t>ставудин,</a:t>
            </a:r>
            <a:r>
              <a:rPr lang="en-US" dirty="0" smtClean="0">
                <a:solidFill>
                  <a:srgbClr val="FF0000"/>
                </a:solidFill>
              </a:rPr>
              <a:t> </a:t>
            </a:r>
            <a:r>
              <a:rPr lang="sr-Cyrl-RS" dirty="0" smtClean="0">
                <a:solidFill>
                  <a:srgbClr val="FF0000"/>
                </a:solidFill>
              </a:rPr>
              <a:t>абакавир, залцитабин</a:t>
            </a:r>
          </a:p>
          <a:p>
            <a:r>
              <a:rPr lang="sr-Cyrl-RS" dirty="0" smtClean="0"/>
              <a:t>Спречавају размножавање вируса инхибицијом реверзне транскриптазе и ДНК полимеразе.</a:t>
            </a:r>
          </a:p>
          <a:p>
            <a:r>
              <a:rPr lang="sr-Cyrl-RS" dirty="0" smtClean="0"/>
              <a:t>Опрез:</a:t>
            </a:r>
          </a:p>
          <a:p>
            <a:pPr lvl="1"/>
            <a:r>
              <a:rPr lang="sr-Cyrl-RS" dirty="0" smtClean="0"/>
              <a:t>к</a:t>
            </a:r>
            <a:r>
              <a:rPr lang="sr-Cyrl-RS" dirty="0" smtClean="0"/>
              <a:t>онтролисати параметре функције јетре због могућности изазивања стеатозе јетре и њеног увећавања и лактатне ацидозе</a:t>
            </a:r>
            <a:endParaRPr lang="en-US" dirty="0" smtClean="0"/>
          </a:p>
          <a:p>
            <a:r>
              <a:rPr lang="sr-Cyrl-RS" u="sng" dirty="0" smtClean="0"/>
              <a:t>Зидовудин</a:t>
            </a:r>
            <a:r>
              <a:rPr lang="en-US" dirty="0" smtClean="0"/>
              <a:t> </a:t>
            </a:r>
            <a:r>
              <a:rPr lang="sr-Cyrl-RS" dirty="0" smtClean="0"/>
              <a:t>је први лек из ове групе, нуклеозидни је аналог тимидина. Изазива мијелосупресију, миозитис и миопатију, конфузију и замор.</a:t>
            </a:r>
          </a:p>
          <a:p>
            <a:r>
              <a:rPr lang="sr-Cyrl-RS" u="sng" dirty="0" smtClean="0"/>
              <a:t>Диданозин</a:t>
            </a:r>
            <a:r>
              <a:rPr lang="sr-Cyrl-RS" dirty="0" smtClean="0"/>
              <a:t> је аналог аденозина. Нежељени ефекти: периферна неуропатија, панкреатитис, мијелосупресија, оштећење ока. Не примењивати га са залцитабином, јер је повећан ризик за настанак периферне неуропатије.</a:t>
            </a:r>
          </a:p>
          <a:p>
            <a:r>
              <a:rPr lang="sr-Cyrl-RS" dirty="0" smtClean="0"/>
              <a:t>Оба лека се користе и за спречавање инфекције после излагања инфективном материјалу.</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sz="3100" dirty="0" smtClean="0"/>
              <a:t>Терапија ХИВ</a:t>
            </a:r>
            <a:r>
              <a:rPr lang="en-US" sz="3100" dirty="0" smtClean="0"/>
              <a:t> </a:t>
            </a:r>
            <a:r>
              <a:rPr lang="sr-Cyrl-RS" sz="3100" dirty="0" smtClean="0"/>
              <a:t>инфекције</a:t>
            </a:r>
            <a:r>
              <a:rPr lang="sr-Cyrl-RS" dirty="0" smtClean="0"/>
              <a:t/>
            </a:r>
            <a:br>
              <a:rPr lang="sr-Cyrl-RS" dirty="0" smtClean="0"/>
            </a:br>
            <a:r>
              <a:rPr lang="sr-Cyrl-RS" dirty="0" smtClean="0"/>
              <a:t>      </a:t>
            </a:r>
            <a:r>
              <a:rPr lang="sr-Cyrl-RS" sz="2700" i="1" dirty="0" smtClean="0"/>
              <a:t>нуклеозидни </a:t>
            </a:r>
            <a:r>
              <a:rPr lang="sr-Cyrl-RS" sz="2700" i="1" dirty="0" smtClean="0"/>
              <a:t>инхибитори реверзне транскриптазе </a:t>
            </a:r>
            <a:endParaRPr lang="en-US" sz="2700" dirty="0"/>
          </a:p>
        </p:txBody>
      </p:sp>
      <p:sp>
        <p:nvSpPr>
          <p:cNvPr id="3" name="Content Placeholder 2"/>
          <p:cNvSpPr>
            <a:spLocks noGrp="1"/>
          </p:cNvSpPr>
          <p:nvPr>
            <p:ph idx="1"/>
          </p:nvPr>
        </p:nvSpPr>
        <p:spPr/>
        <p:txBody>
          <a:bodyPr/>
          <a:lstStyle/>
          <a:p>
            <a:r>
              <a:rPr lang="sr-Cyrl-RS" u="sng" dirty="0" smtClean="0"/>
              <a:t>Ламивудин</a:t>
            </a:r>
            <a:r>
              <a:rPr lang="sr-Cyrl-RS" dirty="0" smtClean="0"/>
              <a:t> има добру биорасположивост, елиминише се неизмењен путем бубрега. Изазива повећање нивоа </a:t>
            </a:r>
            <a:r>
              <a:rPr lang="en-US" dirty="0" smtClean="0"/>
              <a:t>ALT</a:t>
            </a:r>
            <a:r>
              <a:rPr lang="sr-Cyrl-RS" dirty="0" smtClean="0"/>
              <a:t>, креатин киназе и липазе. У терапији се користи и његов флуоро аналог, емтрицитабин, који специфично изазива хиперпигментацију дланова и табана.</a:t>
            </a:r>
          </a:p>
          <a:p>
            <a:r>
              <a:rPr lang="sr-Cyrl-RS" u="sng" dirty="0" smtClean="0"/>
              <a:t>Ставудин</a:t>
            </a:r>
            <a:r>
              <a:rPr lang="sr-Cyrl-RS" dirty="0" smtClean="0"/>
              <a:t> је аналог тимидина кога не треба комбиновати са диданозином, јер је повећан ризик за настанак панкреатитиса. Такође се не препоручује примена са зидовудином, јер он смањује дејство ставудина. Од нежељених ефеката изазива миалгију, инсомнију, периферну неуропатију.</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sr-Cyrl-RS" u="sng" dirty="0" smtClean="0"/>
              <a:t>Абакавир</a:t>
            </a:r>
            <a:r>
              <a:rPr lang="sr-Cyrl-RS" dirty="0" smtClean="0"/>
              <a:t> је аналог гуанозина који се често комбинује са зидовудином или ламивудином. Користи се и за спречавање ХИВ инфекције после излагања инфективном материјалу. Код 5% пацијената изазива фаталну алергијску реакцију.</a:t>
            </a:r>
          </a:p>
          <a:p>
            <a:r>
              <a:rPr lang="sr-Cyrl-RS" u="sng" dirty="0" smtClean="0"/>
              <a:t>Залцитабин </a:t>
            </a:r>
            <a:r>
              <a:rPr lang="sr-Cyrl-RS" dirty="0" smtClean="0"/>
              <a:t>је аналог цитидина који има најнижу ефикасност од свих лекова из групе. Код половине пацијената изазива периферну неуропатију, а доводи и до панкреатитиса, улкуса и стоматитиса. </a:t>
            </a:r>
            <a:endParaRPr lang="en-US" u="sng" dirty="0"/>
          </a:p>
        </p:txBody>
      </p:sp>
      <p:sp>
        <p:nvSpPr>
          <p:cNvPr id="4" name="Title 1"/>
          <p:cNvSpPr>
            <a:spLocks noGrp="1"/>
          </p:cNvSpPr>
          <p:nvPr>
            <p:ph type="title"/>
          </p:nvPr>
        </p:nvSpPr>
        <p:spPr>
          <a:xfrm>
            <a:off x="457200" y="274638"/>
            <a:ext cx="8229600" cy="1143000"/>
          </a:xfrm>
        </p:spPr>
        <p:txBody>
          <a:bodyPr>
            <a:normAutofit fontScale="90000"/>
          </a:bodyPr>
          <a:lstStyle/>
          <a:p>
            <a:r>
              <a:rPr lang="sr-Cyrl-RS" sz="3100" dirty="0" smtClean="0"/>
              <a:t>Терапија ХИВ</a:t>
            </a:r>
            <a:r>
              <a:rPr lang="en-US" sz="3100" dirty="0" smtClean="0"/>
              <a:t> </a:t>
            </a:r>
            <a:r>
              <a:rPr lang="sr-Cyrl-RS" sz="3100" dirty="0" smtClean="0"/>
              <a:t>инфекције</a:t>
            </a:r>
            <a:r>
              <a:rPr lang="sr-Cyrl-RS" dirty="0" smtClean="0"/>
              <a:t/>
            </a:r>
            <a:br>
              <a:rPr lang="sr-Cyrl-RS" dirty="0" smtClean="0"/>
            </a:br>
            <a:r>
              <a:rPr lang="sr-Cyrl-RS" dirty="0" smtClean="0"/>
              <a:t>      </a:t>
            </a:r>
            <a:r>
              <a:rPr lang="sr-Cyrl-RS" sz="2700" i="1" dirty="0" smtClean="0"/>
              <a:t>нуклеозидни </a:t>
            </a:r>
            <a:r>
              <a:rPr lang="sr-Cyrl-RS" sz="2700" i="1" dirty="0" smtClean="0"/>
              <a:t>инхибитори реверзне транскриптазе </a:t>
            </a:r>
            <a:endParaRPr lang="en-US" sz="27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sr-Cyrl-RS" u="sng" dirty="0" smtClean="0"/>
              <a:t>Тенофовир</a:t>
            </a:r>
            <a:r>
              <a:rPr lang="sr-Cyrl-RS" dirty="0" smtClean="0"/>
              <a:t> дизипроксил фумарат је пролек који се </a:t>
            </a:r>
            <a:r>
              <a:rPr lang="en-US" i="1" dirty="0" smtClean="0"/>
              <a:t>in vivo </a:t>
            </a:r>
            <a:r>
              <a:rPr lang="sr-Cyrl-RS" dirty="0" smtClean="0"/>
              <a:t>преводи у тенофовир.</a:t>
            </a:r>
          </a:p>
          <a:p>
            <a:r>
              <a:rPr lang="sr-Cyrl-RS" dirty="0" smtClean="0"/>
              <a:t>Ефикасан је у терапији АИДС-а када дође до резистенције на нуклеозидне инхибиторе.</a:t>
            </a:r>
          </a:p>
          <a:p>
            <a:pPr marL="342900" lvl="1" indent="-342900">
              <a:buFont typeface="Arial" pitchFamily="34" charset="0"/>
              <a:buChar char="•"/>
            </a:pPr>
            <a:r>
              <a:rPr lang="sr-Cyrl-RS" sz="2200" dirty="0" smtClean="0"/>
              <a:t>Боље се подноси у односу на лекове из групе нуклеозидних инхибитора реверзне транскриптазе, јер </a:t>
            </a:r>
            <a:r>
              <a:rPr lang="sr-Cyrl-RS" sz="2200" dirty="0" smtClean="0"/>
              <a:t>не делује токсично на </a:t>
            </a:r>
            <a:r>
              <a:rPr lang="sr-Cyrl-RS" sz="2200" dirty="0" smtClean="0"/>
              <a:t>митохондрије</a:t>
            </a:r>
          </a:p>
          <a:p>
            <a:r>
              <a:rPr lang="sr-Cyrl-RS" dirty="0" smtClean="0"/>
              <a:t>Са опрезом примењивати код пацијената са оштећеном функцијом бубрега.</a:t>
            </a:r>
          </a:p>
          <a:p>
            <a:pPr>
              <a:buNone/>
            </a:pPr>
            <a:endParaRPr lang="sr-Cyrl-RS" dirty="0" smtClean="0"/>
          </a:p>
          <a:p>
            <a:endParaRPr lang="en-US" dirty="0"/>
          </a:p>
        </p:txBody>
      </p:sp>
      <p:sp>
        <p:nvSpPr>
          <p:cNvPr id="4" name="Title 1"/>
          <p:cNvSpPr>
            <a:spLocks noGrp="1"/>
          </p:cNvSpPr>
          <p:nvPr>
            <p:ph type="title"/>
          </p:nvPr>
        </p:nvSpPr>
        <p:spPr>
          <a:xfrm>
            <a:off x="457200" y="274638"/>
            <a:ext cx="8229600" cy="1143000"/>
          </a:xfrm>
        </p:spPr>
        <p:txBody>
          <a:bodyPr>
            <a:normAutofit fontScale="90000"/>
          </a:bodyPr>
          <a:lstStyle/>
          <a:p>
            <a:r>
              <a:rPr lang="sr-Cyrl-RS" sz="3100" dirty="0" smtClean="0"/>
              <a:t>Терапија ХИВ</a:t>
            </a:r>
            <a:r>
              <a:rPr lang="en-US" sz="3100" dirty="0" smtClean="0"/>
              <a:t> </a:t>
            </a:r>
            <a:r>
              <a:rPr lang="sr-Cyrl-RS" sz="3100" dirty="0" smtClean="0"/>
              <a:t>инфекције</a:t>
            </a:r>
            <a:r>
              <a:rPr lang="sr-Cyrl-RS" dirty="0" smtClean="0"/>
              <a:t/>
            </a:r>
            <a:br>
              <a:rPr lang="sr-Cyrl-RS" dirty="0" smtClean="0"/>
            </a:br>
            <a:r>
              <a:rPr lang="sr-Cyrl-RS" dirty="0" smtClean="0"/>
              <a:t>     </a:t>
            </a:r>
            <a:r>
              <a:rPr lang="sr-Cyrl-RS" sz="2700" i="1" dirty="0" smtClean="0"/>
              <a:t>нуклеотидни </a:t>
            </a:r>
            <a:r>
              <a:rPr lang="sr-Cyrl-RS" sz="2700" i="1" dirty="0" smtClean="0"/>
              <a:t>инхибитори реверзне транскриптазе </a:t>
            </a:r>
            <a:endParaRPr lang="en-US" sz="27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sr-Cyrl-RS" dirty="0" smtClean="0">
                <a:solidFill>
                  <a:srgbClr val="FF0000"/>
                </a:solidFill>
              </a:rPr>
              <a:t>Ефавиренц, невирапин, делавирдин, етравирин, рилпивирин</a:t>
            </a:r>
          </a:p>
          <a:p>
            <a:r>
              <a:rPr lang="sr-Cyrl-RS" dirty="0" smtClean="0"/>
              <a:t>Ови лекови директно инхибирају реверзну транскриптазу.</a:t>
            </a:r>
          </a:p>
          <a:p>
            <a:r>
              <a:rPr lang="sr-Cyrl-RS" dirty="0" smtClean="0"/>
              <a:t>С обзиром на то да се на њих брзо развија резистенција, користе се само у комбинацији са нуклеозидним инхибиторима.</a:t>
            </a:r>
          </a:p>
          <a:p>
            <a:r>
              <a:rPr lang="sr-Cyrl-RS" dirty="0" smtClean="0"/>
              <a:t>Интеракције:</a:t>
            </a:r>
          </a:p>
          <a:p>
            <a:pPr lvl="1"/>
            <a:r>
              <a:rPr lang="sr-Cyrl-RS" dirty="0" smtClean="0"/>
              <a:t>индуктори су ензима </a:t>
            </a:r>
            <a:r>
              <a:rPr lang="en-US" dirty="0" smtClean="0"/>
              <a:t>CYP4503A4</a:t>
            </a:r>
            <a:r>
              <a:rPr lang="sr-Cyrl-RS" dirty="0" smtClean="0"/>
              <a:t> и 2В6 па ступају у интеракције са лековима који се метаболишу преко цитохрома и тиме смањују концентрацију тих лекова у крви </a:t>
            </a:r>
          </a:p>
          <a:p>
            <a:r>
              <a:rPr lang="sr-Cyrl-RS" dirty="0" smtClean="0"/>
              <a:t>На апсорпцију ових лекова утичу </a:t>
            </a:r>
            <a:r>
              <a:rPr lang="en-US" dirty="0" smtClean="0"/>
              <a:t>pH</a:t>
            </a:r>
            <a:r>
              <a:rPr lang="sr-Cyrl-RS" dirty="0" smtClean="0"/>
              <a:t> вредност у желуцу и храна, па обратити пажњу код истовремене употребе Н</a:t>
            </a:r>
            <a:r>
              <a:rPr lang="sr-Cyrl-RS" baseline="-25000" dirty="0" smtClean="0"/>
              <a:t>2</a:t>
            </a:r>
            <a:r>
              <a:rPr lang="sr-Cyrl-RS" dirty="0" smtClean="0"/>
              <a:t> блокатора и инхибитора протонске пумпе.</a:t>
            </a:r>
            <a:endParaRPr lang="en-US" dirty="0"/>
          </a:p>
        </p:txBody>
      </p:sp>
      <p:sp>
        <p:nvSpPr>
          <p:cNvPr id="4" name="Title 1"/>
          <p:cNvSpPr>
            <a:spLocks noGrp="1"/>
          </p:cNvSpPr>
          <p:nvPr>
            <p:ph type="title"/>
          </p:nvPr>
        </p:nvSpPr>
        <p:spPr>
          <a:xfrm>
            <a:off x="457200" y="274638"/>
            <a:ext cx="8229600" cy="1143000"/>
          </a:xfrm>
        </p:spPr>
        <p:txBody>
          <a:bodyPr>
            <a:normAutofit fontScale="90000"/>
          </a:bodyPr>
          <a:lstStyle/>
          <a:p>
            <a:r>
              <a:rPr lang="sr-Cyrl-RS" sz="3100" dirty="0" smtClean="0"/>
              <a:t>Терапија ХИВ</a:t>
            </a:r>
            <a:r>
              <a:rPr lang="en-US" sz="3100" dirty="0" smtClean="0"/>
              <a:t> </a:t>
            </a:r>
            <a:r>
              <a:rPr lang="sr-Cyrl-RS" sz="3100" dirty="0" smtClean="0"/>
              <a:t>инфекције</a:t>
            </a:r>
            <a:r>
              <a:rPr lang="sr-Cyrl-RS" dirty="0" smtClean="0"/>
              <a:t/>
            </a:r>
            <a:br>
              <a:rPr lang="sr-Cyrl-RS" dirty="0" smtClean="0"/>
            </a:br>
            <a:r>
              <a:rPr lang="sr-Cyrl-RS" dirty="0" smtClean="0"/>
              <a:t>  </a:t>
            </a:r>
            <a:r>
              <a:rPr lang="sr-Cyrl-RS" sz="2700" i="1" dirty="0" smtClean="0"/>
              <a:t>не-нуклеозидни </a:t>
            </a:r>
            <a:r>
              <a:rPr lang="sr-Cyrl-RS" sz="2700" i="1" dirty="0" smtClean="0"/>
              <a:t>инхибитори реверзне транскриптазе </a:t>
            </a:r>
            <a:endParaRPr lang="en-US" sz="27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600200"/>
            <a:ext cx="8964488" cy="5257800"/>
          </a:xfrm>
        </p:spPr>
        <p:txBody>
          <a:bodyPr>
            <a:normAutofit fontScale="92500" lnSpcReduction="10000"/>
          </a:bodyPr>
          <a:lstStyle/>
          <a:p>
            <a:r>
              <a:rPr lang="sr-Cyrl-RS" u="sng" dirty="0" smtClean="0"/>
              <a:t>Ефавиренц </a:t>
            </a:r>
            <a:r>
              <a:rPr lang="sr-Cyrl-RS" dirty="0" smtClean="0"/>
              <a:t>индукује доста нежељених дејстава:</a:t>
            </a:r>
          </a:p>
          <a:p>
            <a:pPr lvl="1"/>
            <a:r>
              <a:rPr lang="sr-Cyrl-RS" dirty="0" smtClean="0"/>
              <a:t>н</a:t>
            </a:r>
            <a:r>
              <a:rPr lang="sr-Cyrl-RS" dirty="0" smtClean="0"/>
              <a:t>еуролошка (вртоглавица, инсомнија, агитација, еуфорија, халуцинације, депресивност, ноћне море, поремећај пажње и координације)</a:t>
            </a:r>
          </a:p>
          <a:p>
            <a:pPr lvl="1"/>
            <a:r>
              <a:rPr lang="sr-Cyrl-RS" dirty="0" smtClean="0"/>
              <a:t>а</a:t>
            </a:r>
            <a:r>
              <a:rPr lang="sr-Cyrl-RS" dirty="0" smtClean="0"/>
              <a:t>бдоминални бол, повраћање, дијареја, осип, свраб, замор</a:t>
            </a:r>
          </a:p>
          <a:p>
            <a:pPr lvl="1"/>
            <a:r>
              <a:rPr lang="sr-Cyrl-RS" dirty="0" smtClean="0"/>
              <a:t>повећање нивоа трансаминаза (</a:t>
            </a:r>
            <a:r>
              <a:rPr lang="en-US" dirty="0" smtClean="0"/>
              <a:t>AST, ALT</a:t>
            </a:r>
            <a:r>
              <a:rPr lang="sr-Cyrl-RS" dirty="0" smtClean="0"/>
              <a:t>), </a:t>
            </a:r>
            <a:r>
              <a:rPr lang="en-US" dirty="0" smtClean="0"/>
              <a:t>GGT</a:t>
            </a:r>
            <a:r>
              <a:rPr lang="sr-Cyrl-RS" dirty="0" smtClean="0"/>
              <a:t> и холестерола у серуму</a:t>
            </a:r>
          </a:p>
          <a:p>
            <a:r>
              <a:rPr lang="sr-Cyrl-RS" dirty="0" smtClean="0"/>
              <a:t>Препоручује</a:t>
            </a:r>
            <a:r>
              <a:rPr lang="en-US" dirty="0" smtClean="0"/>
              <a:t> </a:t>
            </a:r>
            <a:r>
              <a:rPr lang="sr-Cyrl-RS" dirty="0" smtClean="0"/>
              <a:t>се</a:t>
            </a:r>
            <a:r>
              <a:rPr lang="en-US" dirty="0" smtClean="0"/>
              <a:t> </a:t>
            </a:r>
            <a:r>
              <a:rPr lang="sr-Cyrl-RS" dirty="0" smtClean="0"/>
              <a:t>дневна доза од 600 </a:t>
            </a:r>
            <a:r>
              <a:rPr lang="en-US" dirty="0" smtClean="0"/>
              <a:t>mg </a:t>
            </a:r>
            <a:r>
              <a:rPr lang="sr-Cyrl-RS" dirty="0" smtClean="0"/>
              <a:t>орално, на</a:t>
            </a:r>
            <a:r>
              <a:rPr lang="en-US" dirty="0" smtClean="0"/>
              <a:t> </a:t>
            </a:r>
            <a:r>
              <a:rPr lang="sr-Cyrl-RS" dirty="0" smtClean="0"/>
              <a:t>празан</a:t>
            </a:r>
            <a:r>
              <a:rPr lang="en-US" dirty="0" smtClean="0"/>
              <a:t> </a:t>
            </a:r>
            <a:r>
              <a:rPr lang="sr-Cyrl-RS" dirty="0" smtClean="0"/>
              <a:t>стомак, јер повишене</a:t>
            </a:r>
            <a:r>
              <a:rPr lang="en-US" dirty="0" smtClean="0"/>
              <a:t> </a:t>
            </a:r>
            <a:r>
              <a:rPr lang="sr-Cyrl-RS" dirty="0" smtClean="0"/>
              <a:t>концентрације</a:t>
            </a:r>
            <a:r>
              <a:rPr lang="en-US" dirty="0" smtClean="0"/>
              <a:t> </a:t>
            </a:r>
            <a:r>
              <a:rPr lang="sr-Cyrl-RS" dirty="0" smtClean="0"/>
              <a:t>ефавиренца</a:t>
            </a:r>
            <a:r>
              <a:rPr lang="en-US" dirty="0" smtClean="0"/>
              <a:t> </a:t>
            </a:r>
            <a:r>
              <a:rPr lang="sr-Cyrl-RS" dirty="0" smtClean="0"/>
              <a:t>примећене</a:t>
            </a:r>
            <a:r>
              <a:rPr lang="en-US" dirty="0" smtClean="0"/>
              <a:t> </a:t>
            </a:r>
            <a:r>
              <a:rPr lang="sr-Cyrl-RS" dirty="0" smtClean="0"/>
              <a:t>након</a:t>
            </a:r>
            <a:r>
              <a:rPr lang="en-US" dirty="0" smtClean="0"/>
              <a:t> </a:t>
            </a:r>
            <a:r>
              <a:rPr lang="sr-Cyrl-RS" dirty="0" smtClean="0"/>
              <a:t>узимања таблета уз</a:t>
            </a:r>
            <a:r>
              <a:rPr lang="en-US" dirty="0" smtClean="0"/>
              <a:t> </a:t>
            </a:r>
            <a:r>
              <a:rPr lang="sr-Cyrl-RS" dirty="0" smtClean="0"/>
              <a:t>оброк могу</a:t>
            </a:r>
            <a:r>
              <a:rPr lang="en-US" dirty="0" smtClean="0"/>
              <a:t> </a:t>
            </a:r>
            <a:r>
              <a:rPr lang="sr-Cyrl-RS" dirty="0" smtClean="0"/>
              <a:t>повећати</a:t>
            </a:r>
            <a:r>
              <a:rPr lang="en-US" dirty="0" smtClean="0"/>
              <a:t> </a:t>
            </a:r>
            <a:r>
              <a:rPr lang="sr-Cyrl-RS" dirty="0" smtClean="0"/>
              <a:t>учесталост</a:t>
            </a:r>
            <a:r>
              <a:rPr lang="en-US" dirty="0" smtClean="0"/>
              <a:t> </a:t>
            </a:r>
            <a:r>
              <a:rPr lang="sr-Cyrl-RS" dirty="0" smtClean="0"/>
              <a:t>нежељених</a:t>
            </a:r>
            <a:r>
              <a:rPr lang="en-US" dirty="0" smtClean="0"/>
              <a:t> </a:t>
            </a:r>
            <a:r>
              <a:rPr lang="sr-Cyrl-RS" dirty="0" smtClean="0"/>
              <a:t>дејстава.</a:t>
            </a:r>
          </a:p>
          <a:p>
            <a:r>
              <a:rPr lang="sr-Cyrl-RS" dirty="0" smtClean="0"/>
              <a:t>Интеракције:</a:t>
            </a:r>
          </a:p>
          <a:p>
            <a:pPr lvl="1"/>
            <a:r>
              <a:rPr lang="sr-Cyrl-RS" dirty="0" smtClean="0"/>
              <a:t>и</a:t>
            </a:r>
            <a:r>
              <a:rPr lang="sr-Cyrl-RS" dirty="0" smtClean="0"/>
              <a:t>ндуктор је </a:t>
            </a:r>
            <a:r>
              <a:rPr lang="en-US" dirty="0" smtClean="0"/>
              <a:t>CYP3A4</a:t>
            </a:r>
            <a:r>
              <a:rPr lang="sr-Cyrl-RS" dirty="0" smtClean="0"/>
              <a:t> и инхибитор </a:t>
            </a:r>
            <a:r>
              <a:rPr lang="en-US" dirty="0" smtClean="0"/>
              <a:t>CYP</a:t>
            </a:r>
            <a:r>
              <a:rPr lang="sr-Cyrl-RS" dirty="0" smtClean="0"/>
              <a:t>2С9 и 2С19</a:t>
            </a:r>
            <a:r>
              <a:rPr lang="en-US" dirty="0" smtClean="0"/>
              <a:t> </a:t>
            </a:r>
            <a:r>
              <a:rPr lang="sr-Cyrl-RS" dirty="0" smtClean="0"/>
              <a:t>те ступа у интеракције са лековима који се метаболишу преко њих</a:t>
            </a:r>
          </a:p>
          <a:p>
            <a:pPr lvl="1"/>
            <a:r>
              <a:rPr lang="sr-Cyrl-RS" dirty="0" smtClean="0"/>
              <a:t>н</a:t>
            </a:r>
            <a:r>
              <a:rPr lang="sr-Cyrl-RS" dirty="0" smtClean="0"/>
              <a:t>е примењивати са</a:t>
            </a:r>
            <a:r>
              <a:rPr lang="vi-VN" dirty="0" smtClean="0"/>
              <a:t> </a:t>
            </a:r>
            <a:r>
              <a:rPr lang="sr-Cyrl-RS" dirty="0" smtClean="0"/>
              <a:t>лековима</a:t>
            </a:r>
            <a:r>
              <a:rPr lang="vi-VN" dirty="0" smtClean="0"/>
              <a:t> </a:t>
            </a:r>
            <a:r>
              <a:rPr lang="sr-Cyrl-RS" dirty="0" smtClean="0"/>
              <a:t>који</a:t>
            </a:r>
            <a:r>
              <a:rPr lang="vi-VN" dirty="0" smtClean="0"/>
              <a:t> </a:t>
            </a:r>
            <a:r>
              <a:rPr lang="sr-Cyrl-RS" dirty="0" smtClean="0"/>
              <a:t>изазвају продужење</a:t>
            </a:r>
            <a:r>
              <a:rPr lang="vi-VN" dirty="0" smtClean="0"/>
              <a:t> Q</a:t>
            </a:r>
            <a:r>
              <a:rPr lang="sr-Cyrl-RS" dirty="0" smtClean="0"/>
              <a:t>Т</a:t>
            </a:r>
            <a:r>
              <a:rPr lang="vi-VN" dirty="0" smtClean="0"/>
              <a:t> </a:t>
            </a:r>
            <a:r>
              <a:rPr lang="sr-Cyrl-RS" dirty="0" smtClean="0"/>
              <a:t>интервала</a:t>
            </a:r>
            <a:r>
              <a:rPr lang="vi-VN" dirty="0" smtClean="0"/>
              <a:t> </a:t>
            </a:r>
            <a:r>
              <a:rPr lang="sr-Cyrl-RS" dirty="0" smtClean="0"/>
              <a:t>и</a:t>
            </a:r>
            <a:r>
              <a:rPr lang="vi-VN" dirty="0" smtClean="0"/>
              <a:t> </a:t>
            </a:r>
            <a:r>
              <a:rPr lang="en-US" dirty="0" err="1" smtClean="0"/>
              <a:t>torsade</a:t>
            </a:r>
            <a:r>
              <a:rPr lang="vi-VN" dirty="0" smtClean="0"/>
              <a:t> </a:t>
            </a:r>
            <a:r>
              <a:rPr lang="en-US" dirty="0" smtClean="0"/>
              <a:t>de</a:t>
            </a:r>
            <a:r>
              <a:rPr lang="vi-VN" dirty="0" smtClean="0"/>
              <a:t> </a:t>
            </a:r>
            <a:r>
              <a:rPr lang="en-US" dirty="0" smtClean="0"/>
              <a:t>pointes</a:t>
            </a:r>
            <a:r>
              <a:rPr lang="sr-Cyrl-RS" dirty="0" smtClean="0"/>
              <a:t> </a:t>
            </a:r>
            <a:r>
              <a:rPr lang="sr-Cyrl-RS" dirty="0" smtClean="0"/>
              <a:t>(антиаритмици</a:t>
            </a:r>
            <a:r>
              <a:rPr lang="vi-VN" dirty="0" smtClean="0"/>
              <a:t> </a:t>
            </a:r>
            <a:r>
              <a:rPr lang="sr-Cyrl-RS" dirty="0" smtClean="0"/>
              <a:t>групе</a:t>
            </a:r>
            <a:r>
              <a:rPr lang="vi-VN" dirty="0" smtClean="0"/>
              <a:t> </a:t>
            </a:r>
            <a:r>
              <a:rPr lang="en-US" dirty="0" err="1" smtClean="0"/>
              <a:t>Ia</a:t>
            </a:r>
            <a:r>
              <a:rPr lang="vi-VN" dirty="0" smtClean="0"/>
              <a:t> </a:t>
            </a:r>
            <a:r>
              <a:rPr lang="sr-Cyrl-RS" dirty="0" smtClean="0"/>
              <a:t>и</a:t>
            </a:r>
            <a:r>
              <a:rPr lang="vi-VN" dirty="0" smtClean="0"/>
              <a:t> </a:t>
            </a:r>
            <a:r>
              <a:rPr lang="en-US" dirty="0" smtClean="0"/>
              <a:t>III</a:t>
            </a:r>
            <a:r>
              <a:rPr lang="vi-VN" dirty="0" smtClean="0"/>
              <a:t>, </a:t>
            </a:r>
            <a:r>
              <a:rPr lang="sr-Cyrl-RS" dirty="0" smtClean="0"/>
              <a:t>неуролептици</a:t>
            </a:r>
            <a:r>
              <a:rPr lang="sr-Cyrl-RS" dirty="0" smtClean="0"/>
              <a:t>,</a:t>
            </a:r>
            <a:r>
              <a:rPr lang="vi-VN" dirty="0" smtClean="0"/>
              <a:t> </a:t>
            </a:r>
            <a:r>
              <a:rPr lang="sr-Cyrl-RS" dirty="0" smtClean="0"/>
              <a:t>антидепресиви</a:t>
            </a:r>
            <a:r>
              <a:rPr lang="vi-VN" dirty="0" smtClean="0"/>
              <a:t>, </a:t>
            </a:r>
            <a:r>
              <a:rPr lang="sr-Cyrl-RS" dirty="0" smtClean="0"/>
              <a:t>макролид</a:t>
            </a:r>
            <a:r>
              <a:rPr lang="sr-Cyrl-RS" dirty="0" smtClean="0"/>
              <a:t>и</a:t>
            </a:r>
            <a:r>
              <a:rPr lang="vi-VN" dirty="0" smtClean="0"/>
              <a:t>, </a:t>
            </a:r>
            <a:r>
              <a:rPr lang="sr-Cyrl-RS" dirty="0" smtClean="0"/>
              <a:t>флуорохинолони</a:t>
            </a:r>
            <a:r>
              <a:rPr lang="vi-VN" dirty="0" smtClean="0"/>
              <a:t>, </a:t>
            </a:r>
            <a:r>
              <a:rPr lang="sr-Cyrl-RS" dirty="0" smtClean="0"/>
              <a:t>имидазол</a:t>
            </a:r>
            <a:r>
              <a:rPr lang="vi-VN" dirty="0" smtClean="0"/>
              <a:t>, </a:t>
            </a:r>
            <a:r>
              <a:rPr lang="sr-Cyrl-RS" dirty="0" smtClean="0"/>
              <a:t>астемизол</a:t>
            </a:r>
            <a:r>
              <a:rPr lang="vi-VN" dirty="0" smtClean="0"/>
              <a:t>, </a:t>
            </a:r>
            <a:r>
              <a:rPr lang="sr-Cyrl-RS" dirty="0" smtClean="0"/>
              <a:t>цисаприд</a:t>
            </a:r>
            <a:r>
              <a:rPr lang="sr-Cyrl-RS" dirty="0" smtClean="0"/>
              <a:t>)</a:t>
            </a:r>
            <a:r>
              <a:rPr lang="vi-VN" dirty="0" smtClean="0"/>
              <a:t> </a:t>
            </a:r>
            <a:endParaRPr lang="sr-Cyrl-RS" dirty="0" smtClean="0"/>
          </a:p>
          <a:p>
            <a:pPr lvl="1"/>
            <a:endParaRPr lang="sr-Cyrl-RS" dirty="0" smtClean="0"/>
          </a:p>
          <a:p>
            <a:endParaRPr lang="en-US" dirty="0"/>
          </a:p>
        </p:txBody>
      </p:sp>
      <p:sp>
        <p:nvSpPr>
          <p:cNvPr id="4" name="Title 1"/>
          <p:cNvSpPr>
            <a:spLocks noGrp="1"/>
          </p:cNvSpPr>
          <p:nvPr>
            <p:ph type="title"/>
          </p:nvPr>
        </p:nvSpPr>
        <p:spPr>
          <a:xfrm>
            <a:off x="457200" y="274638"/>
            <a:ext cx="8229600" cy="1143000"/>
          </a:xfrm>
        </p:spPr>
        <p:txBody>
          <a:bodyPr>
            <a:normAutofit fontScale="90000"/>
          </a:bodyPr>
          <a:lstStyle/>
          <a:p>
            <a:r>
              <a:rPr lang="sr-Cyrl-RS" sz="3100" dirty="0" smtClean="0"/>
              <a:t>Терапија ХИВ</a:t>
            </a:r>
            <a:r>
              <a:rPr lang="en-US" sz="3100" dirty="0" smtClean="0"/>
              <a:t> </a:t>
            </a:r>
            <a:r>
              <a:rPr lang="sr-Cyrl-RS" sz="3100" dirty="0" smtClean="0"/>
              <a:t>инфекције</a:t>
            </a:r>
            <a:r>
              <a:rPr lang="sr-Cyrl-RS" dirty="0" smtClean="0"/>
              <a:t/>
            </a:r>
            <a:br>
              <a:rPr lang="sr-Cyrl-RS" dirty="0" smtClean="0"/>
            </a:br>
            <a:r>
              <a:rPr lang="sr-Cyrl-RS" dirty="0" smtClean="0"/>
              <a:t>  </a:t>
            </a:r>
            <a:r>
              <a:rPr lang="sr-Cyrl-RS" sz="2700" i="1" dirty="0" smtClean="0"/>
              <a:t>не-нуклеозидни </a:t>
            </a:r>
            <a:r>
              <a:rPr lang="sr-Cyrl-RS" sz="2700" i="1" dirty="0" smtClean="0"/>
              <a:t>инхибитори реверзне транскриптазе </a:t>
            </a:r>
            <a:endParaRPr lang="en-US" sz="27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Терапија инфекције ХБВ</a:t>
            </a:r>
            <a:endParaRPr lang="en-US" dirty="0"/>
          </a:p>
        </p:txBody>
      </p:sp>
      <p:sp>
        <p:nvSpPr>
          <p:cNvPr id="3" name="Content Placeholder 2"/>
          <p:cNvSpPr>
            <a:spLocks noGrp="1"/>
          </p:cNvSpPr>
          <p:nvPr>
            <p:ph idx="1"/>
          </p:nvPr>
        </p:nvSpPr>
        <p:spPr>
          <a:xfrm>
            <a:off x="457200" y="1600200"/>
            <a:ext cx="8435280" cy="5257800"/>
          </a:xfrm>
        </p:spPr>
        <p:txBody>
          <a:bodyPr>
            <a:normAutofit/>
          </a:bodyPr>
          <a:lstStyle/>
          <a:p>
            <a:r>
              <a:rPr lang="sr-Cyrl-RS" dirty="0" smtClean="0"/>
              <a:t>Лекови избора су:</a:t>
            </a:r>
          </a:p>
          <a:p>
            <a:pPr lvl="1"/>
            <a:r>
              <a:rPr lang="sr-Cyrl-RS" dirty="0" smtClean="0">
                <a:solidFill>
                  <a:srgbClr val="FF0000"/>
                </a:solidFill>
              </a:rPr>
              <a:t>пегиловани интерферон алфа</a:t>
            </a:r>
            <a:r>
              <a:rPr lang="en-US" dirty="0" smtClean="0">
                <a:solidFill>
                  <a:srgbClr val="FF0000"/>
                </a:solidFill>
              </a:rPr>
              <a:t>-</a:t>
            </a:r>
            <a:r>
              <a:rPr lang="sr-Cyrl-RS" dirty="0" smtClean="0">
                <a:solidFill>
                  <a:srgbClr val="FF0000"/>
                </a:solidFill>
              </a:rPr>
              <a:t>2а</a:t>
            </a:r>
          </a:p>
          <a:p>
            <a:pPr lvl="1"/>
            <a:r>
              <a:rPr lang="sr-Cyrl-RS" dirty="0" smtClean="0">
                <a:solidFill>
                  <a:srgbClr val="FF0000"/>
                </a:solidFill>
              </a:rPr>
              <a:t>ентекавир</a:t>
            </a:r>
          </a:p>
          <a:p>
            <a:pPr lvl="1"/>
            <a:r>
              <a:rPr lang="sr-Cyrl-RS" dirty="0" smtClean="0">
                <a:solidFill>
                  <a:srgbClr val="FF0000"/>
                </a:solidFill>
              </a:rPr>
              <a:t>тенофовир дизопроксил фумарат</a:t>
            </a:r>
          </a:p>
          <a:p>
            <a:endParaRPr lang="sr-Cyrl-RS" dirty="0" smtClean="0"/>
          </a:p>
          <a:p>
            <a:r>
              <a:rPr lang="sr-Cyrl-RS" dirty="0" smtClean="0"/>
              <a:t>Примењују се као монотерапија у почетку лечења, а касније се могу међусобно комбиновати, ако пацијент није одговорио адекватно на примену једног лека. </a:t>
            </a:r>
          </a:p>
          <a:p>
            <a:r>
              <a:rPr lang="sr-Cyrl-RS" dirty="0" smtClean="0"/>
              <a:t>Терапија хроничног хепатитиса Б обично траје најмање годину дана.</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853136"/>
          </a:xfrm>
        </p:spPr>
        <p:txBody>
          <a:bodyPr>
            <a:normAutofit lnSpcReduction="10000"/>
          </a:bodyPr>
          <a:lstStyle/>
          <a:p>
            <a:r>
              <a:rPr lang="sr-Cyrl-RS" u="sng" dirty="0" smtClean="0"/>
              <a:t>Невирапин </a:t>
            </a:r>
            <a:r>
              <a:rPr lang="sr-Cyrl-RS" dirty="0" smtClean="0"/>
              <a:t>треба опрезно примењивати због потенцијала да изазове Стивенс-Џонсонов синдром и оштећење јетре. </a:t>
            </a:r>
            <a:endParaRPr lang="en-US" dirty="0" smtClean="0"/>
          </a:p>
          <a:p>
            <a:r>
              <a:rPr lang="sr-Cyrl-RS" dirty="0" smtClean="0"/>
              <a:t>Најчешће нежељено дејство му је осип, али се јављају и </a:t>
            </a:r>
            <a:r>
              <a:rPr lang="ru-RU" dirty="0" smtClean="0"/>
              <a:t>едем, замор</a:t>
            </a:r>
            <a:r>
              <a:rPr lang="ru-RU" dirty="0" smtClean="0"/>
              <a:t>, </a:t>
            </a:r>
            <a:r>
              <a:rPr lang="ru-RU" dirty="0" smtClean="0"/>
              <a:t>грозница, главобоља, несаница, мучнина, повраћање.</a:t>
            </a:r>
            <a:endParaRPr lang="sr-Cyrl-RS" dirty="0" smtClean="0"/>
          </a:p>
          <a:p>
            <a:r>
              <a:rPr lang="sr-Cyrl-RS" dirty="0" smtClean="0"/>
              <a:t>Индуктор је ензима </a:t>
            </a:r>
            <a:r>
              <a:rPr lang="en-US" dirty="0" smtClean="0"/>
              <a:t>CYP3A4</a:t>
            </a:r>
            <a:r>
              <a:rPr lang="sr-Cyrl-RS" dirty="0" smtClean="0"/>
              <a:t> те ступа у бројне интеракције.</a:t>
            </a:r>
          </a:p>
          <a:p>
            <a:r>
              <a:rPr lang="sr-Cyrl-RS" u="sng" dirty="0" smtClean="0"/>
              <a:t>Делавирдин </a:t>
            </a:r>
            <a:r>
              <a:rPr lang="sr-Cyrl-RS" dirty="0" smtClean="0"/>
              <a:t>се користи само у терапији АИДС-а. </a:t>
            </a:r>
          </a:p>
          <a:p>
            <a:r>
              <a:rPr lang="sr-Cyrl-RS" dirty="0" smtClean="0"/>
              <a:t>Најчешће изазива осип са сврабом</a:t>
            </a:r>
            <a:r>
              <a:rPr lang="en-US" dirty="0" smtClean="0"/>
              <a:t> </a:t>
            </a:r>
            <a:r>
              <a:rPr lang="sr-Cyrl-RS" dirty="0" smtClean="0"/>
              <a:t>који се јављају у прве три недеље од примене лека.</a:t>
            </a:r>
          </a:p>
          <a:p>
            <a:r>
              <a:rPr lang="sr-Cyrl-RS" u="sng" dirty="0" smtClean="0"/>
              <a:t>Етравирин </a:t>
            </a:r>
            <a:r>
              <a:rPr lang="sr-Cyrl-RS" dirty="0" smtClean="0"/>
              <a:t>изазива бројне нежељене ефекте: </a:t>
            </a:r>
            <a:endParaRPr lang="sr-Cyrl-RS" dirty="0" smtClean="0"/>
          </a:p>
          <a:p>
            <a:pPr lvl="1"/>
            <a:r>
              <a:rPr lang="sr-Cyrl-RS" dirty="0" smtClean="0"/>
              <a:t>благи </a:t>
            </a:r>
            <a:r>
              <a:rPr lang="sr-Cyrl-RS" dirty="0" smtClean="0"/>
              <a:t>до умерени осип током првих 6 недеља терапије, </a:t>
            </a:r>
            <a:r>
              <a:rPr lang="sr-Cyrl-RS" dirty="0" smtClean="0"/>
              <a:t>мучнина, дијареја, периферна неуропатија</a:t>
            </a:r>
          </a:p>
          <a:p>
            <a:pPr lvl="1"/>
            <a:r>
              <a:rPr lang="sr-Cyrl-RS" dirty="0" smtClean="0"/>
              <a:t>р</a:t>
            </a:r>
            <a:r>
              <a:rPr lang="sr-Cyrl-RS" dirty="0" smtClean="0"/>
              <a:t>етко - </a:t>
            </a:r>
            <a:r>
              <a:rPr lang="ru-RU" dirty="0" smtClean="0"/>
              <a:t>Стивенс-Џонсонов синдром, токсична епидермална некролиза, мултиформни еритем</a:t>
            </a:r>
            <a:endParaRPr lang="sr-Cyrl-RS" dirty="0" smtClean="0"/>
          </a:p>
          <a:p>
            <a:endParaRPr lang="en-US" u="sng" dirty="0"/>
          </a:p>
        </p:txBody>
      </p:sp>
      <p:sp>
        <p:nvSpPr>
          <p:cNvPr id="4" name="Title 1"/>
          <p:cNvSpPr>
            <a:spLocks noGrp="1"/>
          </p:cNvSpPr>
          <p:nvPr>
            <p:ph type="title"/>
          </p:nvPr>
        </p:nvSpPr>
        <p:spPr>
          <a:xfrm>
            <a:off x="457200" y="274638"/>
            <a:ext cx="8229600" cy="1143000"/>
          </a:xfrm>
        </p:spPr>
        <p:txBody>
          <a:bodyPr>
            <a:normAutofit fontScale="90000"/>
          </a:bodyPr>
          <a:lstStyle/>
          <a:p>
            <a:r>
              <a:rPr lang="sr-Cyrl-RS" sz="3100" dirty="0" smtClean="0"/>
              <a:t>Терапија ХИВ</a:t>
            </a:r>
            <a:r>
              <a:rPr lang="en-US" sz="3100" dirty="0" smtClean="0"/>
              <a:t> </a:t>
            </a:r>
            <a:r>
              <a:rPr lang="sr-Cyrl-RS" sz="3100" dirty="0" smtClean="0"/>
              <a:t>инфекције</a:t>
            </a:r>
            <a:r>
              <a:rPr lang="sr-Cyrl-RS" dirty="0" smtClean="0"/>
              <a:t/>
            </a:r>
            <a:br>
              <a:rPr lang="sr-Cyrl-RS" dirty="0" smtClean="0"/>
            </a:br>
            <a:r>
              <a:rPr lang="sr-Cyrl-RS" dirty="0" smtClean="0"/>
              <a:t>  </a:t>
            </a:r>
            <a:r>
              <a:rPr lang="sr-Cyrl-RS" sz="2700" i="1" dirty="0" smtClean="0"/>
              <a:t>не-нуклеозидни </a:t>
            </a:r>
            <a:r>
              <a:rPr lang="sr-Cyrl-RS" sz="2700" i="1" dirty="0" smtClean="0"/>
              <a:t>инхибитори реверзне транскриптазе </a:t>
            </a:r>
            <a:endParaRPr lang="en-US" sz="27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257800"/>
          </a:xfrm>
        </p:spPr>
        <p:txBody>
          <a:bodyPr>
            <a:normAutofit fontScale="92500" lnSpcReduction="10000"/>
          </a:bodyPr>
          <a:lstStyle/>
          <a:p>
            <a:r>
              <a:rPr lang="sr-Cyrl-RS" dirty="0" smtClean="0">
                <a:solidFill>
                  <a:srgbClr val="FF0000"/>
                </a:solidFill>
              </a:rPr>
              <a:t>Ритонавир, нелфинавир, индинавир, ампренавир, саквинавир, лопинавир, дарунавир, атазанавир, типранавир, фосампренавир</a:t>
            </a:r>
          </a:p>
          <a:p>
            <a:r>
              <a:rPr lang="sr-Cyrl-RS" dirty="0" smtClean="0"/>
              <a:t>Нежељена дејства лекова ове групе су многобројна:</a:t>
            </a:r>
          </a:p>
          <a:p>
            <a:pPr lvl="1"/>
            <a:r>
              <a:rPr lang="sr-Cyrl-RS" dirty="0" smtClean="0"/>
              <a:t>ГИТ поремећаји, парестезије</a:t>
            </a:r>
          </a:p>
          <a:p>
            <a:pPr lvl="1"/>
            <a:r>
              <a:rPr lang="sr-Cyrl-RS" dirty="0" smtClean="0"/>
              <a:t>и</a:t>
            </a:r>
            <a:r>
              <a:rPr lang="sr-Cyrl-RS" dirty="0" smtClean="0"/>
              <a:t>нсулинска резистенција и повећање глукозе у крви, повећање вредности липида </a:t>
            </a:r>
          </a:p>
          <a:p>
            <a:pPr lvl="1"/>
            <a:r>
              <a:rPr lang="sr-Cyrl-RS" dirty="0" smtClean="0"/>
              <a:t>о</a:t>
            </a:r>
            <a:r>
              <a:rPr lang="sr-Cyrl-RS" dirty="0" smtClean="0"/>
              <a:t>штећење јетре</a:t>
            </a:r>
          </a:p>
          <a:p>
            <a:r>
              <a:rPr lang="sr-Cyrl-RS" dirty="0" smtClean="0"/>
              <a:t>Интеракције на нивоу цитохрома су бројне, јер су инхибитори </a:t>
            </a:r>
            <a:r>
              <a:rPr lang="en-US" dirty="0" smtClean="0"/>
              <a:t>CYP450</a:t>
            </a:r>
            <a:r>
              <a:rPr lang="sr-Cyrl-RS" dirty="0" smtClean="0"/>
              <a:t>.</a:t>
            </a:r>
          </a:p>
          <a:p>
            <a:r>
              <a:rPr lang="sr-Cyrl-RS" u="sng" dirty="0" smtClean="0"/>
              <a:t>Ритонавир </a:t>
            </a:r>
            <a:r>
              <a:rPr lang="sr-Cyrl-RS" dirty="0" smtClean="0"/>
              <a:t>се користи у комбинацији са другим лековима из ове групе како би повећао њихову концентрацију у плазми, јер је инхибитор </a:t>
            </a:r>
            <a:r>
              <a:rPr lang="en-US" dirty="0" smtClean="0"/>
              <a:t>CYP</a:t>
            </a:r>
            <a:r>
              <a:rPr lang="sr-Cyrl-RS" dirty="0" smtClean="0"/>
              <a:t>3А4 и 2</a:t>
            </a:r>
            <a:r>
              <a:rPr lang="en-US" dirty="0" smtClean="0"/>
              <a:t>D</a:t>
            </a:r>
            <a:r>
              <a:rPr lang="sr-Cyrl-RS" dirty="0" smtClean="0"/>
              <a:t>6. </a:t>
            </a:r>
          </a:p>
          <a:p>
            <a:r>
              <a:rPr lang="en-US" dirty="0" smtClean="0"/>
              <a:t>M</a:t>
            </a:r>
            <a:r>
              <a:rPr lang="ru-RU" dirty="0" smtClean="0"/>
              <a:t>оже </a:t>
            </a:r>
            <a:r>
              <a:rPr lang="ru-RU" dirty="0" smtClean="0"/>
              <a:t>изазвати озбиљне нежељене ефекте опасне по </a:t>
            </a:r>
            <a:r>
              <a:rPr lang="ru-RU" dirty="0" smtClean="0"/>
              <a:t>живот</a:t>
            </a:r>
            <a:r>
              <a:rPr lang="en-US" dirty="0" smtClean="0"/>
              <a:t> </a:t>
            </a:r>
            <a:r>
              <a:rPr lang="ru-RU" dirty="0" smtClean="0"/>
              <a:t>(панкреатитис,</a:t>
            </a:r>
            <a:r>
              <a:rPr lang="en-US" dirty="0" smtClean="0"/>
              <a:t> </a:t>
            </a:r>
            <a:r>
              <a:rPr lang="sr-Cyrl-RS" dirty="0" smtClean="0"/>
              <a:t>кардиотоксичност,</a:t>
            </a:r>
            <a:r>
              <a:rPr lang="ru-RU" dirty="0" smtClean="0"/>
              <a:t> хепатотоксичност, тешки </a:t>
            </a:r>
            <a:r>
              <a:rPr lang="ru-RU" dirty="0" smtClean="0"/>
              <a:t>осип на кожи и алергијске </a:t>
            </a:r>
            <a:r>
              <a:rPr lang="ru-RU" dirty="0" smtClean="0"/>
              <a:t>реакције). </a:t>
            </a:r>
            <a:endParaRPr lang="sr-Cyrl-RS" dirty="0" smtClean="0"/>
          </a:p>
          <a:p>
            <a:endParaRPr lang="sr-Cyrl-RS" dirty="0" smtClean="0"/>
          </a:p>
          <a:p>
            <a:endParaRPr lang="en-US" dirty="0"/>
          </a:p>
        </p:txBody>
      </p:sp>
      <p:sp>
        <p:nvSpPr>
          <p:cNvPr id="4" name="Title 1"/>
          <p:cNvSpPr>
            <a:spLocks noGrp="1"/>
          </p:cNvSpPr>
          <p:nvPr>
            <p:ph type="title"/>
          </p:nvPr>
        </p:nvSpPr>
        <p:spPr>
          <a:xfrm>
            <a:off x="457200" y="274638"/>
            <a:ext cx="8229600" cy="1143000"/>
          </a:xfrm>
        </p:spPr>
        <p:txBody>
          <a:bodyPr>
            <a:normAutofit/>
          </a:bodyPr>
          <a:lstStyle/>
          <a:p>
            <a:r>
              <a:rPr lang="sr-Cyrl-RS" dirty="0" smtClean="0"/>
              <a:t>Терапија ХИВ</a:t>
            </a:r>
            <a:r>
              <a:rPr lang="en-US" dirty="0" smtClean="0"/>
              <a:t> </a:t>
            </a:r>
            <a:r>
              <a:rPr lang="sr-Cyrl-RS" dirty="0" smtClean="0"/>
              <a:t>инфекције</a:t>
            </a:r>
            <a:br>
              <a:rPr lang="sr-Cyrl-RS" dirty="0" smtClean="0"/>
            </a:br>
            <a:r>
              <a:rPr lang="sr-Cyrl-RS" dirty="0" smtClean="0"/>
              <a:t> </a:t>
            </a:r>
            <a:r>
              <a:rPr lang="sr-Cyrl-RS" dirty="0" smtClean="0"/>
              <a:t>                             </a:t>
            </a:r>
            <a:r>
              <a:rPr lang="sr-Cyrl-RS" sz="2400" i="1" dirty="0" smtClean="0"/>
              <a:t>инхибитори вирусне протеазе</a:t>
            </a:r>
            <a:endParaRPr lang="en-US" sz="24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sr-Cyrl-RS" u="sng" dirty="0" smtClean="0"/>
              <a:t>Нелфинавир </a:t>
            </a:r>
            <a:r>
              <a:rPr lang="sr-Cyrl-RS" dirty="0" smtClean="0"/>
              <a:t>је најмање токсичан</a:t>
            </a:r>
            <a:r>
              <a:rPr lang="en-US" dirty="0" smtClean="0"/>
              <a:t> </a:t>
            </a:r>
            <a:r>
              <a:rPr lang="en-US" dirty="0" smtClean="0"/>
              <a:t>(</a:t>
            </a:r>
            <a:r>
              <a:rPr lang="ru-RU" dirty="0" smtClean="0"/>
              <a:t>мучнина, дијареја, гасови, бол у </a:t>
            </a:r>
            <a:r>
              <a:rPr lang="ru-RU" dirty="0" smtClean="0"/>
              <a:t>стомаку, </a:t>
            </a:r>
            <a:r>
              <a:rPr lang="ru-RU" dirty="0" smtClean="0"/>
              <a:t>губитак </a:t>
            </a:r>
            <a:r>
              <a:rPr lang="ru-RU" dirty="0" smtClean="0"/>
              <a:t>апетита, осип, промене </a:t>
            </a:r>
            <a:r>
              <a:rPr lang="ru-RU" dirty="0" smtClean="0"/>
              <a:t>у </a:t>
            </a:r>
            <a:r>
              <a:rPr lang="ru-RU" dirty="0" smtClean="0"/>
              <a:t>локализацији телесних масти, нарочито </a:t>
            </a:r>
            <a:r>
              <a:rPr lang="ru-RU" dirty="0" smtClean="0"/>
              <a:t>на </a:t>
            </a:r>
            <a:r>
              <a:rPr lang="ru-RU" dirty="0" smtClean="0"/>
              <a:t>стомаку, грудима и врату</a:t>
            </a:r>
            <a:r>
              <a:rPr lang="en-US" dirty="0" smtClean="0"/>
              <a:t>)</a:t>
            </a:r>
            <a:r>
              <a:rPr lang="sr-Cyrl-RS" dirty="0" smtClean="0"/>
              <a:t>.</a:t>
            </a:r>
            <a:endParaRPr lang="sr-Cyrl-RS" u="sng" dirty="0" smtClean="0"/>
          </a:p>
          <a:p>
            <a:r>
              <a:rPr lang="sr-Cyrl-RS" u="sng" dirty="0" smtClean="0"/>
              <a:t>Индинавир</a:t>
            </a:r>
            <a:r>
              <a:rPr lang="sr-Cyrl-RS" dirty="0" smtClean="0"/>
              <a:t> специфично изазива нефролитијазу, нарочито код деце, а ово се може спречити адекватном хидрацијом пацијената (</a:t>
            </a:r>
            <a:r>
              <a:rPr lang="en-US" dirty="0" smtClean="0"/>
              <a:t>&gt;</a:t>
            </a:r>
            <a:r>
              <a:rPr lang="sr-Cyrl-RS" dirty="0" smtClean="0"/>
              <a:t>1,5 </a:t>
            </a:r>
            <a:r>
              <a:rPr lang="en-US" dirty="0" smtClean="0"/>
              <a:t>l </a:t>
            </a:r>
            <a:r>
              <a:rPr lang="sr-Cyrl-RS" dirty="0" smtClean="0"/>
              <a:t>воде дневно</a:t>
            </a:r>
            <a:r>
              <a:rPr lang="en-US" dirty="0" smtClean="0"/>
              <a:t>)</a:t>
            </a:r>
            <a:r>
              <a:rPr lang="sr-Cyrl-RS" dirty="0" smtClean="0"/>
              <a:t>.</a:t>
            </a:r>
          </a:p>
          <a:p>
            <a:r>
              <a:rPr lang="sr-Cyrl-RS" u="sng" dirty="0" smtClean="0"/>
              <a:t>Ампренавир </a:t>
            </a:r>
            <a:r>
              <a:rPr lang="sr-Cyrl-RS" dirty="0" smtClean="0"/>
              <a:t>се формулише у облику капсула (</a:t>
            </a:r>
            <a:r>
              <a:rPr lang="en-US" dirty="0" smtClean="0"/>
              <a:t>50 </a:t>
            </a:r>
            <a:r>
              <a:rPr lang="sr-Cyrl-RS" dirty="0" smtClean="0"/>
              <a:t>и </a:t>
            </a:r>
            <a:r>
              <a:rPr lang="en-US" dirty="0" smtClean="0"/>
              <a:t>150 mg</a:t>
            </a:r>
            <a:r>
              <a:rPr lang="sr-Cyrl-RS" dirty="0" smtClean="0"/>
              <a:t>) и оралног раствора који се не сме давати деци млађој од 4 године и трудницама, јер садржи много пропилен гликола.</a:t>
            </a:r>
          </a:p>
          <a:p>
            <a:r>
              <a:rPr lang="sr-Cyrl-RS" u="sng" dirty="0" smtClean="0"/>
              <a:t>Фосампренавир </a:t>
            </a:r>
            <a:r>
              <a:rPr lang="sr-Cyrl-RS" dirty="0" smtClean="0"/>
              <a:t>је пролек који се у организму претвара у ампренавир.</a:t>
            </a:r>
            <a:endParaRPr lang="en-US" dirty="0" smtClean="0"/>
          </a:p>
          <a:p>
            <a:r>
              <a:rPr lang="sr-Cyrl-RS" u="sng" dirty="0" smtClean="0"/>
              <a:t>Типранавир </a:t>
            </a:r>
            <a:r>
              <a:rPr lang="sr-Cyrl-RS" dirty="0" smtClean="0"/>
              <a:t>може довести до оштећења јетре. Даје се уколико постоји резистенција на друге лекове из ове групе.</a:t>
            </a:r>
            <a:endParaRPr lang="en-US" u="sng" dirty="0"/>
          </a:p>
        </p:txBody>
      </p:sp>
      <p:sp>
        <p:nvSpPr>
          <p:cNvPr id="4" name="Title 1"/>
          <p:cNvSpPr>
            <a:spLocks noGrp="1"/>
          </p:cNvSpPr>
          <p:nvPr>
            <p:ph type="title"/>
          </p:nvPr>
        </p:nvSpPr>
        <p:spPr>
          <a:xfrm>
            <a:off x="457200" y="274638"/>
            <a:ext cx="8229600" cy="1143000"/>
          </a:xfrm>
        </p:spPr>
        <p:txBody>
          <a:bodyPr>
            <a:normAutofit/>
          </a:bodyPr>
          <a:lstStyle/>
          <a:p>
            <a:r>
              <a:rPr lang="sr-Cyrl-RS" dirty="0" smtClean="0"/>
              <a:t>Терапија ХИВ</a:t>
            </a:r>
            <a:r>
              <a:rPr lang="en-US" dirty="0" smtClean="0"/>
              <a:t> </a:t>
            </a:r>
            <a:r>
              <a:rPr lang="sr-Cyrl-RS" dirty="0" smtClean="0"/>
              <a:t>инфекције</a:t>
            </a:r>
            <a:br>
              <a:rPr lang="sr-Cyrl-RS" dirty="0" smtClean="0"/>
            </a:br>
            <a:r>
              <a:rPr lang="sr-Cyrl-RS" dirty="0" smtClean="0"/>
              <a:t> </a:t>
            </a:r>
            <a:r>
              <a:rPr lang="sr-Cyrl-RS" dirty="0" smtClean="0"/>
              <a:t>                             </a:t>
            </a:r>
            <a:r>
              <a:rPr lang="sr-Cyrl-RS" sz="2400" i="1" dirty="0" smtClean="0"/>
              <a:t>инхибитори вирусне протеазе</a:t>
            </a:r>
            <a:endParaRPr lang="en-US" sz="24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sr-Cyrl-RS" u="sng" dirty="0" smtClean="0"/>
              <a:t>Саквинавир</a:t>
            </a:r>
            <a:r>
              <a:rPr lang="sr-Cyrl-RS" dirty="0" smtClean="0"/>
              <a:t> </a:t>
            </a:r>
            <a:r>
              <a:rPr lang="sr-Cyrl-RS" dirty="0" smtClean="0"/>
              <a:t>има склоност да учествује у интеракцијама са </a:t>
            </a:r>
            <a:r>
              <a:rPr lang="sr-Cyrl-RS" dirty="0" smtClean="0"/>
              <a:t>многим лековима.</a:t>
            </a:r>
          </a:p>
          <a:p>
            <a:r>
              <a:rPr lang="sr-Cyrl-RS" dirty="0" smtClean="0"/>
              <a:t>Може продужити </a:t>
            </a:r>
            <a:r>
              <a:rPr lang="en-US" dirty="0" smtClean="0"/>
              <a:t>QT</a:t>
            </a:r>
            <a:r>
              <a:rPr lang="sr-Cyrl-RS" dirty="0" smtClean="0"/>
              <a:t> интервал </a:t>
            </a:r>
            <a:r>
              <a:rPr lang="sr-Cyrl-RS" dirty="0" smtClean="0"/>
              <a:t>код </a:t>
            </a:r>
            <a:r>
              <a:rPr lang="sr-Cyrl-RS" dirty="0" smtClean="0"/>
              <a:t>здравих </a:t>
            </a:r>
            <a:r>
              <a:rPr lang="sr-Cyrl-RS" dirty="0" smtClean="0"/>
              <a:t>особа, па га </a:t>
            </a:r>
            <a:r>
              <a:rPr lang="sr-Cyrl-RS" dirty="0" smtClean="0"/>
              <a:t>зато треба </a:t>
            </a:r>
            <a:r>
              <a:rPr lang="sr-Cyrl-RS" dirty="0" smtClean="0"/>
              <a:t>користити са опрезом код пацијената који узимају друге лекове који продужавају </a:t>
            </a:r>
            <a:r>
              <a:rPr lang="en-US" dirty="0" smtClean="0"/>
              <a:t>QT</a:t>
            </a:r>
            <a:r>
              <a:rPr lang="sr-Cyrl-RS" dirty="0" smtClean="0"/>
              <a:t> </a:t>
            </a:r>
            <a:r>
              <a:rPr lang="sr-Cyrl-RS" dirty="0" smtClean="0"/>
              <a:t>интервал. </a:t>
            </a:r>
          </a:p>
          <a:p>
            <a:r>
              <a:rPr lang="sr-Cyrl-RS" dirty="0" smtClean="0"/>
              <a:t>Такође доводи до метаболичких поремећаја (дијабетес </a:t>
            </a:r>
            <a:r>
              <a:rPr lang="sr-Cyrl-RS" dirty="0" smtClean="0"/>
              <a:t>мелитус, хиперлипидемија) и </a:t>
            </a:r>
            <a:r>
              <a:rPr lang="sr-Cyrl-RS" dirty="0" smtClean="0"/>
              <a:t>погоршања </a:t>
            </a:r>
            <a:r>
              <a:rPr lang="sr-Cyrl-RS" dirty="0" smtClean="0"/>
              <a:t>постојећег обољења јетре</a:t>
            </a:r>
            <a:r>
              <a:rPr lang="sr-Cyrl-RS" dirty="0" smtClean="0"/>
              <a:t>.</a:t>
            </a:r>
          </a:p>
          <a:p>
            <a:r>
              <a:rPr lang="sr-Cyrl-RS" u="sng" dirty="0" smtClean="0"/>
              <a:t>Лопинавир, дарунавир и атазанавир </a:t>
            </a:r>
            <a:r>
              <a:rPr lang="sr-Cyrl-RS" dirty="0" smtClean="0"/>
              <a:t>доводе до хипергликемије, хепатотоксичности и продужења </a:t>
            </a:r>
            <a:r>
              <a:rPr lang="en-US" dirty="0" smtClean="0"/>
              <a:t>QT</a:t>
            </a:r>
            <a:r>
              <a:rPr lang="sr-Cyrl-RS" dirty="0" smtClean="0"/>
              <a:t> </a:t>
            </a:r>
            <a:r>
              <a:rPr lang="sr-Cyrl-RS" dirty="0" smtClean="0"/>
              <a:t>интервала.</a:t>
            </a:r>
            <a:endParaRPr lang="en-US" dirty="0"/>
          </a:p>
        </p:txBody>
      </p:sp>
      <p:sp>
        <p:nvSpPr>
          <p:cNvPr id="4" name="Title 1"/>
          <p:cNvSpPr>
            <a:spLocks noGrp="1"/>
          </p:cNvSpPr>
          <p:nvPr>
            <p:ph type="title"/>
          </p:nvPr>
        </p:nvSpPr>
        <p:spPr>
          <a:xfrm>
            <a:off x="457200" y="274638"/>
            <a:ext cx="8229600" cy="1143000"/>
          </a:xfrm>
        </p:spPr>
        <p:txBody>
          <a:bodyPr>
            <a:normAutofit/>
          </a:bodyPr>
          <a:lstStyle/>
          <a:p>
            <a:r>
              <a:rPr lang="sr-Cyrl-RS" dirty="0" smtClean="0"/>
              <a:t>Терапија ХИВ</a:t>
            </a:r>
            <a:r>
              <a:rPr lang="en-US" dirty="0" smtClean="0"/>
              <a:t> </a:t>
            </a:r>
            <a:r>
              <a:rPr lang="sr-Cyrl-RS" dirty="0" smtClean="0"/>
              <a:t>инфекције</a:t>
            </a:r>
            <a:br>
              <a:rPr lang="sr-Cyrl-RS" dirty="0" smtClean="0"/>
            </a:br>
            <a:r>
              <a:rPr lang="sr-Cyrl-RS" dirty="0" smtClean="0"/>
              <a:t> </a:t>
            </a:r>
            <a:r>
              <a:rPr lang="sr-Cyrl-RS" dirty="0" smtClean="0"/>
              <a:t>                             </a:t>
            </a:r>
            <a:r>
              <a:rPr lang="sr-Cyrl-RS" sz="2400" i="1" dirty="0" smtClean="0"/>
              <a:t>инхибитори вирусне протеазе</a:t>
            </a:r>
            <a:endParaRPr lang="en-US" sz="24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069160"/>
          </a:xfrm>
        </p:spPr>
        <p:txBody>
          <a:bodyPr>
            <a:normAutofit fontScale="92500"/>
          </a:bodyPr>
          <a:lstStyle/>
          <a:p>
            <a:r>
              <a:rPr lang="sr-Cyrl-RS" dirty="0" smtClean="0">
                <a:solidFill>
                  <a:srgbClr val="FF0000"/>
                </a:solidFill>
              </a:rPr>
              <a:t>Енфувиртид и маравирок </a:t>
            </a:r>
            <a:r>
              <a:rPr lang="sr-Cyrl-RS" dirty="0" smtClean="0"/>
              <a:t>спречавају улазак ХИВ-а у лимфоците на различите начине.</a:t>
            </a:r>
          </a:p>
          <a:p>
            <a:r>
              <a:rPr lang="sr-Cyrl-RS" dirty="0" smtClean="0"/>
              <a:t>Примењују се код пацијената који нису добро реаговали на инхибиторе реверзне транскриптазе.</a:t>
            </a:r>
          </a:p>
          <a:p>
            <a:r>
              <a:rPr lang="sr-Cyrl-RS" u="sng" dirty="0" smtClean="0"/>
              <a:t>Енфувиртид</a:t>
            </a:r>
            <a:r>
              <a:rPr lang="sr-Cyrl-RS" dirty="0" smtClean="0"/>
              <a:t> блокира вирусни протеин </a:t>
            </a:r>
            <a:r>
              <a:rPr lang="en-US" dirty="0" smtClean="0"/>
              <a:t>gp41</a:t>
            </a:r>
            <a:r>
              <a:rPr lang="sr-Cyrl-RS" dirty="0" smtClean="0"/>
              <a:t> који иначе омогућава фузију мембране вируса са мембраном лимфоцита. </a:t>
            </a:r>
          </a:p>
          <a:p>
            <a:r>
              <a:rPr lang="sr-Cyrl-RS" dirty="0" smtClean="0"/>
              <a:t>Примењује се парентерално. Изазива </a:t>
            </a:r>
            <a:r>
              <a:rPr lang="ru-RU" dirty="0" smtClean="0"/>
              <a:t>реакције на месту примене инјекције, бол у стомаку, грозницу, смањен апетит, опстипацију.</a:t>
            </a:r>
            <a:endParaRPr lang="sr-Cyrl-RS" dirty="0" smtClean="0"/>
          </a:p>
          <a:p>
            <a:r>
              <a:rPr lang="sr-Cyrl-RS" u="sng" dirty="0" smtClean="0"/>
              <a:t>Маравирок </a:t>
            </a:r>
            <a:r>
              <a:rPr lang="sr-Cyrl-RS" dirty="0" smtClean="0"/>
              <a:t>блокира хемокинске </a:t>
            </a:r>
            <a:r>
              <a:rPr lang="en-US" dirty="0" smtClean="0"/>
              <a:t>CCR5</a:t>
            </a:r>
            <a:r>
              <a:rPr lang="sr-Cyrl-RS" dirty="0" smtClean="0"/>
              <a:t> рецепторе на лимфоцитима за гликопротеине вируса.</a:t>
            </a:r>
            <a:endParaRPr lang="en-US" dirty="0" smtClean="0"/>
          </a:p>
          <a:p>
            <a:r>
              <a:rPr lang="en-US" dirty="0" smtClean="0"/>
              <a:t>M</a:t>
            </a:r>
            <a:r>
              <a:rPr lang="ru-RU" dirty="0" smtClean="0"/>
              <a:t>оже </a:t>
            </a:r>
            <a:r>
              <a:rPr lang="ru-RU" dirty="0" smtClean="0"/>
              <a:t>изазвати озбиљне нежељене ефекте опасне по </a:t>
            </a:r>
            <a:r>
              <a:rPr lang="ru-RU" dirty="0" smtClean="0"/>
              <a:t>живот</a:t>
            </a:r>
            <a:r>
              <a:rPr lang="en-US" dirty="0" smtClean="0"/>
              <a:t> </a:t>
            </a:r>
            <a:r>
              <a:rPr lang="en-US" dirty="0" smtClean="0"/>
              <a:t>(</a:t>
            </a:r>
            <a:r>
              <a:rPr lang="sr-Cyrl-RS" dirty="0" smtClean="0"/>
              <a:t>тешко оштећење јетре, тежак осип и алергијске реакције</a:t>
            </a:r>
            <a:r>
              <a:rPr lang="en-US" dirty="0" smtClean="0"/>
              <a:t>)</a:t>
            </a:r>
            <a:r>
              <a:rPr lang="sr-Cyrl-RS" dirty="0" smtClean="0"/>
              <a:t>. </a:t>
            </a:r>
            <a:endParaRPr lang="sr-Cyrl-RS" dirty="0" smtClean="0"/>
          </a:p>
          <a:p>
            <a:r>
              <a:rPr lang="sr-Cyrl-RS" dirty="0" smtClean="0"/>
              <a:t>Примењује се орално у дози од </a:t>
            </a:r>
            <a:r>
              <a:rPr lang="ru-RU" dirty="0" smtClean="0"/>
              <a:t>150, 300 или </a:t>
            </a:r>
            <a:r>
              <a:rPr lang="ru-RU" dirty="0" smtClean="0"/>
              <a:t>600 </a:t>
            </a:r>
            <a:r>
              <a:rPr lang="en-US" dirty="0" smtClean="0"/>
              <a:t>mg </a:t>
            </a:r>
            <a:r>
              <a:rPr lang="ru-RU" dirty="0" smtClean="0"/>
              <a:t>два </a:t>
            </a:r>
            <a:r>
              <a:rPr lang="ru-RU" dirty="0" smtClean="0"/>
              <a:t>пута </a:t>
            </a:r>
            <a:r>
              <a:rPr lang="ru-RU" dirty="0" smtClean="0"/>
              <a:t>дневно.</a:t>
            </a:r>
            <a:endParaRPr lang="sr-Cyrl-RS" dirty="0" smtClean="0"/>
          </a:p>
          <a:p>
            <a:endParaRPr lang="en-US" dirty="0"/>
          </a:p>
        </p:txBody>
      </p:sp>
      <p:sp>
        <p:nvSpPr>
          <p:cNvPr id="4" name="Title 1"/>
          <p:cNvSpPr>
            <a:spLocks noGrp="1"/>
          </p:cNvSpPr>
          <p:nvPr>
            <p:ph type="title"/>
          </p:nvPr>
        </p:nvSpPr>
        <p:spPr>
          <a:xfrm>
            <a:off x="457200" y="274638"/>
            <a:ext cx="8229600" cy="1143000"/>
          </a:xfrm>
        </p:spPr>
        <p:txBody>
          <a:bodyPr>
            <a:normAutofit fontScale="90000"/>
          </a:bodyPr>
          <a:lstStyle/>
          <a:p>
            <a:r>
              <a:rPr lang="sr-Cyrl-RS" dirty="0" smtClean="0"/>
              <a:t>Терапија ХИВ</a:t>
            </a:r>
            <a:r>
              <a:rPr lang="en-US" dirty="0" smtClean="0"/>
              <a:t> </a:t>
            </a:r>
            <a:r>
              <a:rPr lang="sr-Cyrl-RS" dirty="0" smtClean="0"/>
              <a:t>инфекције</a:t>
            </a:r>
            <a:br>
              <a:rPr lang="sr-Cyrl-RS" dirty="0" smtClean="0"/>
            </a:br>
            <a:r>
              <a:rPr lang="sr-Cyrl-RS" dirty="0" smtClean="0"/>
              <a:t> </a:t>
            </a:r>
            <a:r>
              <a:rPr lang="sr-Cyrl-RS" dirty="0" smtClean="0"/>
              <a:t>                            </a:t>
            </a:r>
            <a:r>
              <a:rPr lang="sr-Cyrl-RS" sz="2400" i="1" dirty="0" smtClean="0"/>
              <a:t>инхибитори уласка вируса у лимфоците</a:t>
            </a:r>
            <a:endParaRPr lang="en-US" sz="24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sr-Cyrl-RS" dirty="0" smtClean="0">
                <a:solidFill>
                  <a:srgbClr val="FF0000"/>
                </a:solidFill>
              </a:rPr>
              <a:t>Ралтегравир, елвитегравир и долутегравир </a:t>
            </a:r>
            <a:r>
              <a:rPr lang="sr-Cyrl-RS" dirty="0" smtClean="0"/>
              <a:t>инхибирају ензим интегразу који је потребан за уградњу вирусне ДНК у хромозоме домаћина. </a:t>
            </a:r>
          </a:p>
          <a:p>
            <a:r>
              <a:rPr lang="sr-Cyrl-RS" dirty="0" smtClean="0"/>
              <a:t>Примењују се орално, у комбинацији са другом </a:t>
            </a:r>
            <a:r>
              <a:rPr lang="en-US" dirty="0" smtClean="0"/>
              <a:t>HAART </a:t>
            </a:r>
            <a:r>
              <a:rPr lang="sr-Cyrl-RS" dirty="0" smtClean="0"/>
              <a:t>терапијом.</a:t>
            </a:r>
          </a:p>
          <a:p>
            <a:r>
              <a:rPr lang="sr-Cyrl-RS" u="sng" dirty="0" smtClean="0"/>
              <a:t>Ралтегравир</a:t>
            </a:r>
            <a:r>
              <a:rPr lang="sr-Cyrl-RS" dirty="0" smtClean="0"/>
              <a:t> не ступа у интеракције са другим лековима на нивоу јетре. Изазива рабдомиолизу и миопатију.</a:t>
            </a:r>
          </a:p>
          <a:p>
            <a:r>
              <a:rPr lang="sr-Cyrl-RS" u="sng" dirty="0" smtClean="0"/>
              <a:t>Елвитегравир </a:t>
            </a:r>
            <a:r>
              <a:rPr lang="sr-Cyrl-RS" dirty="0" smtClean="0"/>
              <a:t>доводи до срчаних сметњи, смањеног апетита, дијареје, бола у костима. Ступа у интеракције због метаболизма преко цитохрома у јетри.</a:t>
            </a:r>
            <a:endParaRPr lang="sr-Cyrl-RS" u="sng" dirty="0" smtClean="0"/>
          </a:p>
          <a:p>
            <a:r>
              <a:rPr lang="sr-Cyrl-RS" u="sng" dirty="0" smtClean="0"/>
              <a:t>Долутегравир</a:t>
            </a:r>
            <a:r>
              <a:rPr lang="en-US" u="sng" dirty="0" smtClean="0"/>
              <a:t> </a:t>
            </a:r>
            <a:r>
              <a:rPr lang="sr-Cyrl-RS" dirty="0" smtClean="0"/>
              <a:t>може изазвати главобољу, бол у мишићима и зглобовима, свраб, грозницу. Делује и на резистентне сојеве вируса.</a:t>
            </a:r>
            <a:endParaRPr lang="en-US" u="sng" dirty="0"/>
          </a:p>
        </p:txBody>
      </p:sp>
      <p:sp>
        <p:nvSpPr>
          <p:cNvPr id="4" name="Title 1"/>
          <p:cNvSpPr>
            <a:spLocks noGrp="1"/>
          </p:cNvSpPr>
          <p:nvPr>
            <p:ph type="title"/>
          </p:nvPr>
        </p:nvSpPr>
        <p:spPr>
          <a:xfrm>
            <a:off x="457200" y="274638"/>
            <a:ext cx="8229600" cy="1143000"/>
          </a:xfrm>
        </p:spPr>
        <p:txBody>
          <a:bodyPr>
            <a:normAutofit/>
          </a:bodyPr>
          <a:lstStyle/>
          <a:p>
            <a:r>
              <a:rPr lang="sr-Cyrl-RS" dirty="0" smtClean="0"/>
              <a:t>Терапија ХИВ</a:t>
            </a:r>
            <a:r>
              <a:rPr lang="en-US" dirty="0" smtClean="0"/>
              <a:t> </a:t>
            </a:r>
            <a:r>
              <a:rPr lang="sr-Cyrl-RS" dirty="0" smtClean="0"/>
              <a:t>инфекције</a:t>
            </a:r>
            <a:br>
              <a:rPr lang="sr-Cyrl-RS" dirty="0" smtClean="0"/>
            </a:br>
            <a:r>
              <a:rPr lang="sr-Cyrl-RS" dirty="0" smtClean="0"/>
              <a:t> </a:t>
            </a:r>
            <a:r>
              <a:rPr lang="sr-Cyrl-RS" dirty="0" smtClean="0"/>
              <a:t>                                 </a:t>
            </a:r>
            <a:r>
              <a:rPr lang="sr-Cyrl-RS" sz="2400" i="1" dirty="0" smtClean="0"/>
              <a:t>инхибитори вирусне интегразе </a:t>
            </a:r>
            <a:endParaRPr lang="en-US" sz="24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25144"/>
          </a:xfrm>
        </p:spPr>
        <p:txBody>
          <a:bodyPr>
            <a:normAutofit lnSpcReduction="10000"/>
          </a:bodyPr>
          <a:lstStyle/>
          <a:p>
            <a:r>
              <a:rPr lang="sr-Cyrl-RS" dirty="0" smtClean="0"/>
              <a:t>За спречавање пренаталне и перинаталне трансмисије ХИВ вируса са мајке на дете, </a:t>
            </a:r>
            <a:r>
              <a:rPr lang="en-US" dirty="0" smtClean="0"/>
              <a:t>HAART</a:t>
            </a:r>
            <a:r>
              <a:rPr lang="sr-Cyrl-RS" dirty="0" smtClean="0"/>
              <a:t> терапија се користи и током трудноће.</a:t>
            </a:r>
          </a:p>
          <a:p>
            <a:r>
              <a:rPr lang="sr-Cyrl-RS" dirty="0" smtClean="0"/>
              <a:t>Лекови који имају </a:t>
            </a:r>
            <a:r>
              <a:rPr lang="sr-Cyrl-RS" u="sng" dirty="0" smtClean="0"/>
              <a:t>мање нежељених ефеката </a:t>
            </a:r>
            <a:r>
              <a:rPr lang="sr-Cyrl-RS" dirty="0" smtClean="0"/>
              <a:t>на мајку и плод:</a:t>
            </a:r>
          </a:p>
          <a:p>
            <a:pPr lvl="1"/>
            <a:r>
              <a:rPr lang="sr-Cyrl-RS" dirty="0" smtClean="0"/>
              <a:t>л</a:t>
            </a:r>
            <a:r>
              <a:rPr lang="sr-Cyrl-RS" dirty="0" smtClean="0"/>
              <a:t>амивудин</a:t>
            </a:r>
          </a:p>
          <a:p>
            <a:pPr lvl="1"/>
            <a:r>
              <a:rPr lang="sr-Cyrl-RS" dirty="0" smtClean="0"/>
              <a:t>з</a:t>
            </a:r>
            <a:r>
              <a:rPr lang="sr-Cyrl-RS" dirty="0" smtClean="0"/>
              <a:t>идовудин</a:t>
            </a:r>
          </a:p>
          <a:p>
            <a:pPr lvl="1"/>
            <a:r>
              <a:rPr lang="sr-Cyrl-RS" dirty="0" smtClean="0"/>
              <a:t>л</a:t>
            </a:r>
            <a:r>
              <a:rPr lang="sr-Cyrl-RS" dirty="0" smtClean="0"/>
              <a:t>опинавир</a:t>
            </a:r>
          </a:p>
          <a:p>
            <a:pPr lvl="1"/>
            <a:r>
              <a:rPr lang="sr-Cyrl-RS" dirty="0" smtClean="0"/>
              <a:t>р</a:t>
            </a:r>
            <a:r>
              <a:rPr lang="sr-Cyrl-RS" dirty="0" smtClean="0"/>
              <a:t>итонавир</a:t>
            </a:r>
          </a:p>
          <a:p>
            <a:pPr lvl="1"/>
            <a:r>
              <a:rPr lang="sr-Cyrl-RS" dirty="0" smtClean="0"/>
              <a:t>н</a:t>
            </a:r>
            <a:r>
              <a:rPr lang="sr-Cyrl-RS" dirty="0" smtClean="0"/>
              <a:t>евирапин</a:t>
            </a:r>
          </a:p>
          <a:p>
            <a:pPr lvl="1"/>
            <a:r>
              <a:rPr lang="sr-Cyrl-RS" dirty="0" smtClean="0"/>
              <a:t>а</a:t>
            </a:r>
            <a:r>
              <a:rPr lang="sr-Cyrl-RS" dirty="0" smtClean="0"/>
              <a:t>тазанавир</a:t>
            </a:r>
          </a:p>
          <a:p>
            <a:r>
              <a:rPr lang="sr-Cyrl-RS" dirty="0" smtClean="0"/>
              <a:t>Мајке које имају АИДС а родиле су ХИВ-негативно дете не треба да доје, јер је ризик за преношење вируса преко млека 10-20%.</a:t>
            </a:r>
            <a:endParaRPr lang="en-US" dirty="0"/>
          </a:p>
        </p:txBody>
      </p:sp>
      <p:sp>
        <p:nvSpPr>
          <p:cNvPr id="4" name="Title 1"/>
          <p:cNvSpPr>
            <a:spLocks noGrp="1"/>
          </p:cNvSpPr>
          <p:nvPr>
            <p:ph type="title"/>
          </p:nvPr>
        </p:nvSpPr>
        <p:spPr>
          <a:xfrm>
            <a:off x="457200" y="274638"/>
            <a:ext cx="8229600" cy="1143000"/>
          </a:xfrm>
        </p:spPr>
        <p:txBody>
          <a:bodyPr>
            <a:normAutofit/>
          </a:bodyPr>
          <a:lstStyle/>
          <a:p>
            <a:r>
              <a:rPr lang="sr-Cyrl-RS" dirty="0" smtClean="0"/>
              <a:t>Терапија ХИВ</a:t>
            </a:r>
            <a:r>
              <a:rPr lang="en-US" dirty="0" smtClean="0"/>
              <a:t> </a:t>
            </a:r>
            <a:r>
              <a:rPr lang="sr-Cyrl-RS" dirty="0" smtClean="0"/>
              <a:t>инфекције у трудноћи</a:t>
            </a:r>
            <a:endParaRPr lang="en-US" sz="24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endParaRPr lang="sr-Cyrl-RS" dirty="0" smtClean="0"/>
          </a:p>
          <a:p>
            <a:pPr>
              <a:buNone/>
            </a:pPr>
            <a:endParaRPr lang="sr-Cyrl-RS" dirty="0" smtClean="0"/>
          </a:p>
          <a:p>
            <a:pPr>
              <a:buNone/>
            </a:pPr>
            <a:endParaRPr lang="sr-Cyrl-RS" dirty="0" smtClean="0"/>
          </a:p>
          <a:p>
            <a:pPr algn="ctr">
              <a:buNone/>
            </a:pPr>
            <a:r>
              <a:rPr lang="sr-Cyrl-RS" sz="3600" b="1" dirty="0" smtClean="0"/>
              <a:t>ХВАЛА НА ПАЖЊИ!</a:t>
            </a:r>
            <a:endParaRPr lang="en-US" sz="36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Терапија инфекције ХБВ</a:t>
            </a:r>
            <a:br>
              <a:rPr lang="sr-Cyrl-RS" dirty="0" smtClean="0"/>
            </a:br>
            <a:r>
              <a:rPr lang="sr-Cyrl-RS" dirty="0" smtClean="0"/>
              <a:t>                                                             </a:t>
            </a:r>
            <a:r>
              <a:rPr lang="sr-Cyrl-RS" sz="2400" i="1" dirty="0" smtClean="0"/>
              <a:t>интерферон </a:t>
            </a:r>
            <a:endParaRPr lang="en-US" dirty="0"/>
          </a:p>
        </p:txBody>
      </p:sp>
      <p:sp>
        <p:nvSpPr>
          <p:cNvPr id="3" name="Content Placeholder 2"/>
          <p:cNvSpPr>
            <a:spLocks noGrp="1"/>
          </p:cNvSpPr>
          <p:nvPr>
            <p:ph idx="1"/>
          </p:nvPr>
        </p:nvSpPr>
        <p:spPr/>
        <p:txBody>
          <a:bodyPr/>
          <a:lstStyle/>
          <a:p>
            <a:r>
              <a:rPr lang="sr-Cyrl-RS" u="sng" dirty="0" smtClean="0"/>
              <a:t>Интерферон</a:t>
            </a:r>
            <a:r>
              <a:rPr lang="sr-Cyrl-RS" dirty="0" smtClean="0"/>
              <a:t> има различита дејства:</a:t>
            </a:r>
          </a:p>
          <a:p>
            <a:pPr lvl="1"/>
            <a:r>
              <a:rPr lang="sr-Cyrl-RS" dirty="0" smtClean="0"/>
              <a:t>имуномодулаторно</a:t>
            </a:r>
          </a:p>
          <a:p>
            <a:pPr lvl="1"/>
            <a:r>
              <a:rPr lang="sr-Cyrl-RS" dirty="0" smtClean="0"/>
              <a:t>антивирусно </a:t>
            </a:r>
          </a:p>
          <a:p>
            <a:pPr lvl="1"/>
            <a:r>
              <a:rPr lang="sr-Cyrl-RS" dirty="0" smtClean="0"/>
              <a:t>антипролиферативно</a:t>
            </a:r>
          </a:p>
          <a:p>
            <a:pPr lvl="1">
              <a:buNone/>
            </a:pPr>
            <a:endParaRPr lang="sr-Cyrl-RS" dirty="0" smtClean="0"/>
          </a:p>
          <a:p>
            <a:r>
              <a:rPr lang="sr-Cyrl-RS" dirty="0" smtClean="0"/>
              <a:t>Имуномодулаторни ефекат укључује:</a:t>
            </a:r>
          </a:p>
          <a:p>
            <a:pPr lvl="1"/>
            <a:r>
              <a:rPr lang="sr-Cyrl-RS" dirty="0" smtClean="0"/>
              <a:t>јачање одговора целуларног имунитета стимулацијом </a:t>
            </a:r>
            <a:r>
              <a:rPr lang="en-US" dirty="0" smtClean="0"/>
              <a:t>CTL </a:t>
            </a:r>
            <a:r>
              <a:rPr lang="sr-Cyrl-RS" dirty="0" smtClean="0"/>
              <a:t>ћелија</a:t>
            </a:r>
            <a:endParaRPr lang="en-US" dirty="0" smtClean="0"/>
          </a:p>
          <a:p>
            <a:pPr lvl="1"/>
            <a:r>
              <a:rPr lang="en-US" dirty="0" smtClean="0"/>
              <a:t>a</a:t>
            </a:r>
            <a:r>
              <a:rPr lang="sr-Cyrl-RS" dirty="0" smtClean="0"/>
              <a:t>ктивацију макрофаг</a:t>
            </a:r>
            <a:r>
              <a:rPr lang="en-US" dirty="0" smtClean="0"/>
              <a:t>a </a:t>
            </a:r>
            <a:r>
              <a:rPr lang="sr-Cyrl-RS" dirty="0" smtClean="0"/>
              <a:t>и </a:t>
            </a:r>
            <a:r>
              <a:rPr lang="en-US" dirty="0" smtClean="0"/>
              <a:t>NK </a:t>
            </a:r>
            <a:r>
              <a:rPr lang="sr-Cyrl-RS" dirty="0" smtClean="0"/>
              <a:t>ћелиј</a:t>
            </a:r>
            <a:r>
              <a:rPr lang="en-US" dirty="0" smtClean="0"/>
              <a:t>a</a:t>
            </a:r>
          </a:p>
          <a:p>
            <a:pPr lvl="1"/>
            <a:r>
              <a:rPr lang="sr-Cyrl-RS" dirty="0" smtClean="0"/>
              <a:t>стимулацију </a:t>
            </a:r>
            <a:r>
              <a:rPr lang="en-US" dirty="0" smtClean="0"/>
              <a:t>CD</a:t>
            </a:r>
            <a:r>
              <a:rPr lang="sr-Cyrl-RS" dirty="0" smtClean="0"/>
              <a:t>4 </a:t>
            </a:r>
            <a:r>
              <a:rPr lang="en-US" dirty="0" smtClean="0"/>
              <a:t>T</a:t>
            </a:r>
            <a:r>
              <a:rPr lang="sr-Cyrl-RS" dirty="0" smtClean="0"/>
              <a:t>-помоћничких ћелија</a:t>
            </a:r>
          </a:p>
          <a:p>
            <a:pPr lvl="1"/>
            <a:r>
              <a:rPr lang="sr-Cyrl-RS" dirty="0" smtClean="0"/>
              <a:t>повећану густину </a:t>
            </a:r>
            <a:r>
              <a:rPr lang="en-US" dirty="0" smtClean="0"/>
              <a:t>HLA </a:t>
            </a:r>
            <a:r>
              <a:rPr lang="sr-Cyrl-RS" dirty="0" smtClean="0"/>
              <a:t>класе </a:t>
            </a:r>
            <a:r>
              <a:rPr lang="en-US" dirty="0" smtClean="0"/>
              <a:t>I </a:t>
            </a:r>
            <a:r>
              <a:rPr lang="sr-Cyrl-RS" dirty="0" smtClean="0"/>
              <a:t>на површини инфицираних хепатоцит</a:t>
            </a:r>
            <a:r>
              <a:rPr lang="en-US" dirty="0" smtClean="0"/>
              <a:t>a</a:t>
            </a:r>
            <a:endParaRPr lang="sr-Cyrl-R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Терапија инфекције ХБВ</a:t>
            </a:r>
            <a:br>
              <a:rPr lang="sr-Cyrl-RS" dirty="0" smtClean="0"/>
            </a:br>
            <a:r>
              <a:rPr lang="sr-Cyrl-RS" dirty="0" smtClean="0"/>
              <a:t>                                                             </a:t>
            </a:r>
            <a:r>
              <a:rPr lang="sr-Cyrl-RS" sz="2400" i="1" dirty="0" smtClean="0"/>
              <a:t>интерферон </a:t>
            </a:r>
            <a:endParaRPr lang="en-US" sz="2400" i="1" dirty="0"/>
          </a:p>
        </p:txBody>
      </p:sp>
      <p:sp>
        <p:nvSpPr>
          <p:cNvPr id="3" name="Content Placeholder 2"/>
          <p:cNvSpPr>
            <a:spLocks noGrp="1"/>
          </p:cNvSpPr>
          <p:nvPr>
            <p:ph idx="1"/>
          </p:nvPr>
        </p:nvSpPr>
        <p:spPr>
          <a:xfrm>
            <a:off x="457200" y="1600200"/>
            <a:ext cx="8229600" cy="5069160"/>
          </a:xfrm>
        </p:spPr>
        <p:txBody>
          <a:bodyPr>
            <a:normAutofit lnSpcReduction="10000"/>
          </a:bodyPr>
          <a:lstStyle/>
          <a:p>
            <a:r>
              <a:rPr lang="sr-Cyrl-RS" dirty="0" smtClean="0"/>
              <a:t>Предности:</a:t>
            </a:r>
            <a:endParaRPr lang="sr-Cyrl-RS" dirty="0" smtClean="0"/>
          </a:p>
          <a:p>
            <a:pPr lvl="1"/>
            <a:r>
              <a:rPr lang="sr-Cyrl-RS" dirty="0" smtClean="0"/>
              <a:t>одсуство резистенције</a:t>
            </a:r>
          </a:p>
          <a:p>
            <a:pPr lvl="1"/>
            <a:r>
              <a:rPr lang="sr-Cyrl-RS" dirty="0" smtClean="0"/>
              <a:t>дуже трајање постигнутог терапијског одговора</a:t>
            </a:r>
          </a:p>
          <a:p>
            <a:pPr lvl="1"/>
            <a:r>
              <a:rPr lang="sr-Cyrl-RS" dirty="0" smtClean="0"/>
              <a:t>вероватноћа клиренса </a:t>
            </a:r>
            <a:r>
              <a:rPr lang="en-US" dirty="0" err="1" smtClean="0"/>
              <a:t>HBsAg</a:t>
            </a:r>
            <a:r>
              <a:rPr lang="sr-Cyrl-RS" dirty="0" smtClean="0"/>
              <a:t> (најбољи показатељ стабилне ремисија болести)</a:t>
            </a:r>
          </a:p>
          <a:p>
            <a:r>
              <a:rPr lang="sr-Cyrl-RS" dirty="0" smtClean="0"/>
              <a:t>Недостаци:</a:t>
            </a:r>
          </a:p>
          <a:p>
            <a:pPr lvl="1"/>
            <a:r>
              <a:rPr lang="sr-Cyrl-RS" dirty="0" smtClean="0"/>
              <a:t>недовољна супресија виремије (ХБВ ДНК)</a:t>
            </a:r>
          </a:p>
          <a:p>
            <a:pPr lvl="1"/>
            <a:r>
              <a:rPr lang="sr-Cyrl-RS" dirty="0" smtClean="0"/>
              <a:t>бројни нежељени ефекти</a:t>
            </a:r>
          </a:p>
          <a:p>
            <a:pPr lvl="2"/>
            <a:r>
              <a:rPr lang="sr-Cyrl-RS" dirty="0" smtClean="0"/>
              <a:t>синдром сличан грипу код преко 50% пацијената, неутропенија, тромбоцитопенија, кожни поремећаји, погоршање депресије са склоношћу суициду, дисфункција штитасте жлезде, повећан ризик од инсулинске резистенције и дијабетеса типа 2, погоршање аутоимуних болести, кардиоваскуларни нежељени ефекти, оштећење бубрега и плућа</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Терапија инфекције ХБВ</a:t>
            </a:r>
            <a:br>
              <a:rPr lang="sr-Cyrl-RS" dirty="0" smtClean="0"/>
            </a:br>
            <a:r>
              <a:rPr lang="sr-Cyrl-RS" dirty="0" smtClean="0"/>
              <a:t>                                                             </a:t>
            </a:r>
            <a:r>
              <a:rPr lang="sr-Cyrl-RS" sz="2400" i="1" dirty="0" smtClean="0"/>
              <a:t>интерферон </a:t>
            </a:r>
            <a:endParaRPr lang="en-US" dirty="0"/>
          </a:p>
        </p:txBody>
      </p:sp>
      <p:sp>
        <p:nvSpPr>
          <p:cNvPr id="3" name="Content Placeholder 2"/>
          <p:cNvSpPr>
            <a:spLocks noGrp="1"/>
          </p:cNvSpPr>
          <p:nvPr>
            <p:ph idx="1"/>
          </p:nvPr>
        </p:nvSpPr>
        <p:spPr/>
        <p:txBody>
          <a:bodyPr/>
          <a:lstStyle/>
          <a:p>
            <a:r>
              <a:rPr lang="sr-Cyrl-RS" dirty="0" smtClean="0"/>
              <a:t>Пегиловани интерферон алфа-2а настаје коњугацијом интерферона алфа и монометокси полиетилен гликола</a:t>
            </a:r>
            <a:r>
              <a:rPr lang="en-US" dirty="0" smtClean="0"/>
              <a:t>, </a:t>
            </a:r>
            <a:r>
              <a:rPr lang="sr-Cyrl-RS" dirty="0" smtClean="0"/>
              <a:t>чиме се продужава полуживот у </a:t>
            </a:r>
            <a:r>
              <a:rPr lang="sr-Cyrl-RS" dirty="0" smtClean="0"/>
              <a:t>плазми.</a:t>
            </a:r>
            <a:endParaRPr lang="sr-Cyrl-RS" dirty="0" smtClean="0"/>
          </a:p>
          <a:p>
            <a:r>
              <a:rPr lang="sr-Cyrl-RS" dirty="0" smtClean="0"/>
              <a:t>То је депо препарат који се даје једном недељно у виду </a:t>
            </a:r>
            <a:r>
              <a:rPr lang="en-US" dirty="0" err="1" smtClean="0"/>
              <a:t>s.c</a:t>
            </a:r>
            <a:r>
              <a:rPr lang="en-US" dirty="0" smtClean="0"/>
              <a:t>. </a:t>
            </a:r>
            <a:r>
              <a:rPr lang="sr-Cyrl-RS" dirty="0" smtClean="0"/>
              <a:t>и</a:t>
            </a:r>
            <a:r>
              <a:rPr lang="sr-Cyrl-RS" dirty="0" smtClean="0"/>
              <a:t>нјекције.</a:t>
            </a:r>
            <a:endParaRPr lang="sr-Cyrl-RS" dirty="0" smtClean="0"/>
          </a:p>
          <a:p>
            <a:r>
              <a:rPr lang="sr-Cyrl-RS" dirty="0" smtClean="0"/>
              <a:t>Препоручена</a:t>
            </a:r>
            <a:r>
              <a:rPr lang="en-US" dirty="0" smtClean="0"/>
              <a:t> </a:t>
            </a:r>
            <a:r>
              <a:rPr lang="sr-Cyrl-RS" dirty="0" smtClean="0"/>
              <a:t>доза износи</a:t>
            </a:r>
            <a:r>
              <a:rPr lang="en-US" dirty="0" smtClean="0"/>
              <a:t> 180 </a:t>
            </a:r>
            <a:r>
              <a:rPr lang="sr-Cyrl-RS" dirty="0" smtClean="0"/>
              <a:t>µ</a:t>
            </a:r>
            <a:r>
              <a:rPr lang="en-US" dirty="0" smtClean="0"/>
              <a:t>g</a:t>
            </a:r>
            <a:r>
              <a:rPr lang="sr-Cyrl-RS" dirty="0" smtClean="0"/>
              <a:t> једном</a:t>
            </a:r>
            <a:r>
              <a:rPr lang="en-US" dirty="0" smtClean="0"/>
              <a:t> </a:t>
            </a:r>
            <a:r>
              <a:rPr lang="sr-Cyrl-RS" dirty="0" smtClean="0"/>
              <a:t>недељно</a:t>
            </a:r>
            <a:r>
              <a:rPr lang="en-US" dirty="0" smtClean="0"/>
              <a:t> </a:t>
            </a:r>
            <a:r>
              <a:rPr lang="sr-Cyrl-RS" dirty="0" smtClean="0"/>
              <a:t>током</a:t>
            </a:r>
            <a:r>
              <a:rPr lang="en-US" dirty="0" smtClean="0"/>
              <a:t> 48 </a:t>
            </a:r>
            <a:r>
              <a:rPr lang="sr-Cyrl-RS" dirty="0" smtClean="0"/>
              <a:t>недеља.</a:t>
            </a:r>
            <a:endParaRPr lang="sr-Cyrl-RS" dirty="0" smtClean="0"/>
          </a:p>
          <a:p>
            <a:r>
              <a:rPr lang="sr-Cyrl-RS" dirty="0" smtClean="0"/>
              <a:t>Редукована</a:t>
            </a:r>
            <a:r>
              <a:rPr lang="en-US" dirty="0" smtClean="0"/>
              <a:t> </a:t>
            </a:r>
            <a:r>
              <a:rPr lang="sr-Cyrl-RS" dirty="0" smtClean="0"/>
              <a:t>доза</a:t>
            </a:r>
            <a:r>
              <a:rPr lang="en-US" dirty="0" smtClean="0"/>
              <a:t> </a:t>
            </a:r>
            <a:r>
              <a:rPr lang="sr-Cyrl-RS" dirty="0" smtClean="0"/>
              <a:t>од</a:t>
            </a:r>
            <a:r>
              <a:rPr lang="en-US" dirty="0" smtClean="0"/>
              <a:t> 135 </a:t>
            </a:r>
            <a:r>
              <a:rPr lang="sr-Cyrl-RS" dirty="0" smtClean="0"/>
              <a:t>µ</a:t>
            </a:r>
            <a:r>
              <a:rPr lang="en-US" dirty="0" smtClean="0"/>
              <a:t>g </a:t>
            </a:r>
            <a:r>
              <a:rPr lang="sr-Cyrl-RS" dirty="0" smtClean="0"/>
              <a:t>једном</a:t>
            </a:r>
            <a:r>
              <a:rPr lang="en-US" dirty="0" smtClean="0"/>
              <a:t> </a:t>
            </a:r>
            <a:r>
              <a:rPr lang="sr-Cyrl-RS" dirty="0" smtClean="0"/>
              <a:t>недељно</a:t>
            </a:r>
            <a:r>
              <a:rPr lang="en-US" dirty="0" smtClean="0"/>
              <a:t> </a:t>
            </a:r>
            <a:r>
              <a:rPr lang="sr-Cyrl-RS" dirty="0" smtClean="0"/>
              <a:t>се</a:t>
            </a:r>
            <a:r>
              <a:rPr lang="en-US" dirty="0" smtClean="0"/>
              <a:t> </a:t>
            </a:r>
            <a:r>
              <a:rPr lang="sr-Cyrl-RS" dirty="0" smtClean="0"/>
              <a:t>препоручује</a:t>
            </a:r>
            <a:r>
              <a:rPr lang="en-US" dirty="0" smtClean="0"/>
              <a:t> </a:t>
            </a:r>
            <a:r>
              <a:rPr lang="sr-Cyrl-RS" dirty="0" smtClean="0"/>
              <a:t>код:</a:t>
            </a:r>
          </a:p>
          <a:p>
            <a:pPr lvl="1"/>
            <a:r>
              <a:rPr lang="sr-Cyrl-RS" dirty="0" smtClean="0"/>
              <a:t>одраслих</a:t>
            </a:r>
            <a:r>
              <a:rPr lang="en-US" dirty="0" smtClean="0"/>
              <a:t> </a:t>
            </a:r>
            <a:r>
              <a:rPr lang="sr-Cyrl-RS" dirty="0" smtClean="0"/>
              <a:t>пацијената</a:t>
            </a:r>
            <a:r>
              <a:rPr lang="en-US" dirty="0" smtClean="0"/>
              <a:t> </a:t>
            </a:r>
            <a:r>
              <a:rPr lang="sr-Cyrl-RS" dirty="0" smtClean="0"/>
              <a:t>са</a:t>
            </a:r>
            <a:r>
              <a:rPr lang="en-US" dirty="0" smtClean="0"/>
              <a:t> </a:t>
            </a:r>
            <a:r>
              <a:rPr lang="sr-Cyrl-RS" dirty="0" smtClean="0"/>
              <a:t>тешким</a:t>
            </a:r>
            <a:r>
              <a:rPr lang="en-US" dirty="0" smtClean="0"/>
              <a:t> </a:t>
            </a:r>
            <a:r>
              <a:rPr lang="sr-Cyrl-RS" dirty="0" smtClean="0"/>
              <a:t>оштећењем</a:t>
            </a:r>
            <a:r>
              <a:rPr lang="en-US" dirty="0" smtClean="0"/>
              <a:t> </a:t>
            </a:r>
            <a:r>
              <a:rPr lang="sr-Cyrl-RS" dirty="0" smtClean="0"/>
              <a:t>функције</a:t>
            </a:r>
            <a:r>
              <a:rPr lang="en-US" dirty="0" smtClean="0"/>
              <a:t> </a:t>
            </a:r>
            <a:r>
              <a:rPr lang="sr-Cyrl-RS" dirty="0" smtClean="0"/>
              <a:t>бубрега</a:t>
            </a:r>
          </a:p>
          <a:p>
            <a:pPr lvl="1"/>
            <a:r>
              <a:rPr lang="sr-Cyrl-RS" dirty="0" smtClean="0"/>
              <a:t>пацијената</a:t>
            </a:r>
            <a:r>
              <a:rPr lang="en-US" dirty="0" smtClean="0"/>
              <a:t> </a:t>
            </a:r>
            <a:r>
              <a:rPr lang="sr-Cyrl-RS" dirty="0" smtClean="0"/>
              <a:t>у</a:t>
            </a:r>
            <a:r>
              <a:rPr lang="en-US" dirty="0" smtClean="0"/>
              <a:t> </a:t>
            </a:r>
            <a:r>
              <a:rPr lang="sr-Cyrl-RS" dirty="0" smtClean="0"/>
              <a:t>терминалној</a:t>
            </a:r>
            <a:r>
              <a:rPr lang="en-US" dirty="0" smtClean="0"/>
              <a:t> </a:t>
            </a:r>
            <a:r>
              <a:rPr lang="sr-Cyrl-RS" dirty="0" smtClean="0"/>
              <a:t>фази</a:t>
            </a:r>
            <a:r>
              <a:rPr lang="en-US" dirty="0" smtClean="0"/>
              <a:t> </a:t>
            </a:r>
            <a:r>
              <a:rPr lang="sr-Cyrl-RS" dirty="0" smtClean="0"/>
              <a:t>бубр</a:t>
            </a:r>
            <a:r>
              <a:rPr lang="en-US" dirty="0" smtClean="0"/>
              <a:t>e</a:t>
            </a:r>
            <a:r>
              <a:rPr lang="sr-Cyrl-RS" dirty="0" smtClean="0"/>
              <a:t>жне инсуфицијенције</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Терапија инфекције ХБВ</a:t>
            </a:r>
            <a:br>
              <a:rPr lang="sr-Cyrl-RS" dirty="0" smtClean="0"/>
            </a:br>
            <a:r>
              <a:rPr lang="sr-Cyrl-RS" dirty="0" smtClean="0"/>
              <a:t>                                                                </a:t>
            </a:r>
            <a:r>
              <a:rPr lang="sr-Cyrl-RS" sz="2400" i="1" dirty="0" smtClean="0"/>
              <a:t>ентекавир </a:t>
            </a:r>
            <a:endParaRPr lang="en-US" dirty="0"/>
          </a:p>
        </p:txBody>
      </p:sp>
      <p:sp>
        <p:nvSpPr>
          <p:cNvPr id="3" name="Content Placeholder 2"/>
          <p:cNvSpPr>
            <a:spLocks noGrp="1"/>
          </p:cNvSpPr>
          <p:nvPr>
            <p:ph idx="1"/>
          </p:nvPr>
        </p:nvSpPr>
        <p:spPr>
          <a:xfrm>
            <a:off x="457200" y="1600200"/>
            <a:ext cx="8507288" cy="5257800"/>
          </a:xfrm>
        </p:spPr>
        <p:txBody>
          <a:bodyPr>
            <a:normAutofit/>
          </a:bodyPr>
          <a:lstStyle/>
          <a:p>
            <a:r>
              <a:rPr lang="sr-Cyrl-RS" dirty="0" smtClean="0"/>
              <a:t>Ентекавир и тенофовир су снажни инхибитори репликације ХБВ са високом отпорношћу на резистенцију.</a:t>
            </a:r>
          </a:p>
          <a:p>
            <a:endParaRPr lang="en-US" dirty="0" smtClean="0"/>
          </a:p>
          <a:p>
            <a:r>
              <a:rPr lang="sr-Cyrl-RS" dirty="0" smtClean="0">
                <a:solidFill>
                  <a:srgbClr val="FF0000"/>
                </a:solidFill>
              </a:rPr>
              <a:t>Ентекавир</a:t>
            </a:r>
            <a:r>
              <a:rPr lang="en-US" dirty="0" smtClean="0"/>
              <a:t> </a:t>
            </a:r>
            <a:r>
              <a:rPr lang="sr-Cyrl-RS" dirty="0" smtClean="0"/>
              <a:t>је</a:t>
            </a:r>
            <a:r>
              <a:rPr lang="en-US" dirty="0" smtClean="0"/>
              <a:t> </a:t>
            </a:r>
            <a:r>
              <a:rPr lang="sr-Cyrl-RS" dirty="0" smtClean="0"/>
              <a:t>индикован</a:t>
            </a:r>
            <a:r>
              <a:rPr lang="en-US" dirty="0" smtClean="0"/>
              <a:t> </a:t>
            </a:r>
            <a:r>
              <a:rPr lang="sr-Cyrl-RS" dirty="0" smtClean="0"/>
              <a:t>за</a:t>
            </a:r>
            <a:r>
              <a:rPr lang="en-US" dirty="0" smtClean="0"/>
              <a:t> </a:t>
            </a:r>
            <a:r>
              <a:rPr lang="sr-Cyrl-RS" dirty="0" smtClean="0"/>
              <a:t>лечење</a:t>
            </a:r>
            <a:r>
              <a:rPr lang="en-US" dirty="0" smtClean="0"/>
              <a:t> </a:t>
            </a:r>
            <a:r>
              <a:rPr lang="sr-Cyrl-RS" dirty="0" smtClean="0"/>
              <a:t>хроничног</a:t>
            </a:r>
            <a:r>
              <a:rPr lang="en-US" dirty="0" smtClean="0"/>
              <a:t> </a:t>
            </a:r>
            <a:r>
              <a:rPr lang="sr-Cyrl-RS" dirty="0" smtClean="0"/>
              <a:t>хепатитиса</a:t>
            </a:r>
            <a:r>
              <a:rPr lang="en-US" dirty="0" smtClean="0"/>
              <a:t> </a:t>
            </a:r>
            <a:r>
              <a:rPr lang="sr-Cyrl-RS" dirty="0" smtClean="0"/>
              <a:t>Б</a:t>
            </a:r>
            <a:r>
              <a:rPr lang="en-US" dirty="0" smtClean="0"/>
              <a:t> </a:t>
            </a:r>
            <a:r>
              <a:rPr lang="sr-Cyrl-RS" dirty="0" smtClean="0"/>
              <a:t>код</a:t>
            </a:r>
            <a:r>
              <a:rPr lang="vi-VN" dirty="0" smtClean="0"/>
              <a:t> </a:t>
            </a:r>
            <a:r>
              <a:rPr lang="sr-Cyrl-RS" dirty="0" smtClean="0"/>
              <a:t>одраслих</a:t>
            </a:r>
            <a:r>
              <a:rPr lang="vi-VN" dirty="0" smtClean="0"/>
              <a:t> </a:t>
            </a:r>
            <a:r>
              <a:rPr lang="sr-Cyrl-RS" dirty="0" smtClean="0"/>
              <a:t>са</a:t>
            </a:r>
            <a:r>
              <a:rPr lang="vi-VN" dirty="0" smtClean="0"/>
              <a:t>:</a:t>
            </a:r>
          </a:p>
          <a:p>
            <a:pPr lvl="1"/>
            <a:r>
              <a:rPr lang="sr-Cyrl-RS" dirty="0" smtClean="0"/>
              <a:t>компензованом</a:t>
            </a:r>
            <a:r>
              <a:rPr lang="vi-VN" dirty="0" smtClean="0"/>
              <a:t> </a:t>
            </a:r>
            <a:r>
              <a:rPr lang="sr-Cyrl-RS" dirty="0" smtClean="0"/>
              <a:t>болешћу</a:t>
            </a:r>
            <a:r>
              <a:rPr lang="vi-VN" dirty="0" smtClean="0"/>
              <a:t> </a:t>
            </a:r>
            <a:r>
              <a:rPr lang="sr-Cyrl-RS" dirty="0" smtClean="0"/>
              <a:t>јетре</a:t>
            </a:r>
            <a:r>
              <a:rPr lang="vi-VN" dirty="0" smtClean="0"/>
              <a:t> </a:t>
            </a:r>
            <a:r>
              <a:rPr lang="sr-Cyrl-RS" dirty="0" smtClean="0"/>
              <a:t>и</a:t>
            </a:r>
            <a:r>
              <a:rPr lang="vi-VN" dirty="0" smtClean="0"/>
              <a:t> </a:t>
            </a:r>
            <a:r>
              <a:rPr lang="sr-Cyrl-RS" dirty="0" smtClean="0"/>
              <a:t>потврђеном</a:t>
            </a:r>
            <a:r>
              <a:rPr lang="vi-VN" dirty="0" smtClean="0"/>
              <a:t> </a:t>
            </a:r>
            <a:r>
              <a:rPr lang="sr-Cyrl-RS" dirty="0" smtClean="0"/>
              <a:t>активном</a:t>
            </a:r>
            <a:r>
              <a:rPr lang="vi-VN" dirty="0" smtClean="0"/>
              <a:t> </a:t>
            </a:r>
            <a:r>
              <a:rPr lang="sr-Cyrl-RS" dirty="0" smtClean="0"/>
              <a:t>репликацијом</a:t>
            </a:r>
            <a:r>
              <a:rPr lang="vi-VN" dirty="0" smtClean="0"/>
              <a:t> </a:t>
            </a:r>
            <a:r>
              <a:rPr lang="sr-Cyrl-RS" dirty="0" smtClean="0"/>
              <a:t>вируса</a:t>
            </a:r>
            <a:r>
              <a:rPr lang="vi-VN" dirty="0" smtClean="0"/>
              <a:t>, </a:t>
            </a:r>
            <a:r>
              <a:rPr lang="sr-Cyrl-RS" dirty="0" smtClean="0"/>
              <a:t>трајно</a:t>
            </a:r>
            <a:r>
              <a:rPr lang="vi-VN" dirty="0" smtClean="0"/>
              <a:t> </a:t>
            </a:r>
            <a:r>
              <a:rPr lang="sr-Cyrl-RS" dirty="0" smtClean="0"/>
              <a:t>повећаним</a:t>
            </a:r>
            <a:r>
              <a:rPr lang="vi-VN" dirty="0" smtClean="0"/>
              <a:t> </a:t>
            </a:r>
            <a:r>
              <a:rPr lang="sr-Cyrl-RS" dirty="0" smtClean="0"/>
              <a:t>вредностима</a:t>
            </a:r>
            <a:r>
              <a:rPr lang="vi-VN" dirty="0" smtClean="0"/>
              <a:t> </a:t>
            </a:r>
            <a:r>
              <a:rPr lang="sr-Cyrl-RS" dirty="0" smtClean="0"/>
              <a:t>аминотрансферазе</a:t>
            </a:r>
            <a:r>
              <a:rPr lang="vi-VN" dirty="0" smtClean="0"/>
              <a:t> (</a:t>
            </a:r>
            <a:r>
              <a:rPr lang="sr-Cyrl-RS" dirty="0" smtClean="0"/>
              <a:t>АЛТ</a:t>
            </a:r>
            <a:r>
              <a:rPr lang="vi-VN" dirty="0" smtClean="0"/>
              <a:t>) </a:t>
            </a:r>
            <a:r>
              <a:rPr lang="sr-Cyrl-RS" dirty="0" smtClean="0"/>
              <a:t>у</a:t>
            </a:r>
            <a:r>
              <a:rPr lang="vi-VN" dirty="0" smtClean="0"/>
              <a:t> </a:t>
            </a:r>
            <a:r>
              <a:rPr lang="sr-Cyrl-RS" dirty="0" smtClean="0"/>
              <a:t>серуму</a:t>
            </a:r>
            <a:r>
              <a:rPr lang="vi-VN" dirty="0" smtClean="0"/>
              <a:t> </a:t>
            </a:r>
            <a:r>
              <a:rPr lang="sr-Cyrl-RS" dirty="0" smtClean="0"/>
              <a:t>и</a:t>
            </a:r>
            <a:r>
              <a:rPr lang="vi-VN" dirty="0" smtClean="0"/>
              <a:t> </a:t>
            </a:r>
            <a:r>
              <a:rPr lang="sr-Cyrl-RS" dirty="0" smtClean="0"/>
              <a:t>хистолошки</a:t>
            </a:r>
            <a:r>
              <a:rPr lang="vi-VN" dirty="0" smtClean="0"/>
              <a:t> </a:t>
            </a:r>
            <a:r>
              <a:rPr lang="sr-Cyrl-RS" dirty="0" smtClean="0"/>
              <a:t>доказаним</a:t>
            </a:r>
            <a:r>
              <a:rPr lang="vi-VN" dirty="0" smtClean="0"/>
              <a:t> </a:t>
            </a:r>
            <a:r>
              <a:rPr lang="sr-Cyrl-RS" dirty="0" smtClean="0"/>
              <a:t>активним</a:t>
            </a:r>
            <a:r>
              <a:rPr lang="vi-VN" dirty="0" smtClean="0"/>
              <a:t> </a:t>
            </a:r>
            <a:r>
              <a:rPr lang="sr-Cyrl-RS" dirty="0" smtClean="0"/>
              <a:t>запаљењем</a:t>
            </a:r>
            <a:r>
              <a:rPr lang="vi-VN" dirty="0" smtClean="0"/>
              <a:t> </a:t>
            </a:r>
            <a:r>
              <a:rPr lang="sr-Cyrl-RS" dirty="0" smtClean="0"/>
              <a:t>и</a:t>
            </a:r>
            <a:r>
              <a:rPr lang="vi-VN" dirty="0" smtClean="0"/>
              <a:t>/</a:t>
            </a:r>
            <a:r>
              <a:rPr lang="sr-Cyrl-RS" dirty="0" smtClean="0"/>
              <a:t>или</a:t>
            </a:r>
            <a:r>
              <a:rPr lang="vi-VN" dirty="0" smtClean="0"/>
              <a:t> </a:t>
            </a:r>
            <a:r>
              <a:rPr lang="sr-Cyrl-RS" dirty="0" smtClean="0"/>
              <a:t>фиброзом</a:t>
            </a:r>
            <a:endParaRPr lang="en-US" dirty="0" smtClean="0"/>
          </a:p>
          <a:p>
            <a:pPr lvl="1"/>
            <a:r>
              <a:rPr lang="sr-Cyrl-RS" dirty="0" smtClean="0"/>
              <a:t>декомпензованом</a:t>
            </a:r>
            <a:r>
              <a:rPr lang="vi-VN" dirty="0" smtClean="0"/>
              <a:t> </a:t>
            </a:r>
            <a:r>
              <a:rPr lang="sr-Cyrl-RS" dirty="0" smtClean="0"/>
              <a:t>болешћу</a:t>
            </a:r>
            <a:r>
              <a:rPr lang="vi-VN" dirty="0" smtClean="0"/>
              <a:t> </a:t>
            </a:r>
            <a:r>
              <a:rPr lang="sr-Cyrl-RS" dirty="0" smtClean="0"/>
              <a:t>јетре</a:t>
            </a:r>
          </a:p>
          <a:p>
            <a:r>
              <a:rPr lang="sr-Cyrl-RS" dirty="0" smtClean="0"/>
              <a:t>Ентекавир је нуклеозидни аналог гуанозина који омета функцију вирусне ДНК полимеразе. Инхибира транскрипцију негативног ланца и синтезу позитивног ланца вирусне ДНК.</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Терапија инфекције ХБВ</a:t>
            </a:r>
            <a:br>
              <a:rPr lang="sr-Cyrl-RS" dirty="0" smtClean="0"/>
            </a:br>
            <a:r>
              <a:rPr lang="sr-Cyrl-RS" dirty="0" smtClean="0"/>
              <a:t>                                                                </a:t>
            </a:r>
            <a:r>
              <a:rPr lang="sr-Cyrl-RS" sz="2400" i="1" dirty="0" smtClean="0"/>
              <a:t>ентекавир </a:t>
            </a:r>
            <a:endParaRPr lang="en-US" dirty="0"/>
          </a:p>
        </p:txBody>
      </p:sp>
      <p:sp>
        <p:nvSpPr>
          <p:cNvPr id="3" name="Content Placeholder 2"/>
          <p:cNvSpPr>
            <a:spLocks noGrp="1"/>
          </p:cNvSpPr>
          <p:nvPr>
            <p:ph idx="1"/>
          </p:nvPr>
        </p:nvSpPr>
        <p:spPr>
          <a:xfrm>
            <a:off x="457200" y="1600200"/>
            <a:ext cx="8229600" cy="4925144"/>
          </a:xfrm>
        </p:spPr>
        <p:txBody>
          <a:bodyPr>
            <a:normAutofit/>
          </a:bodyPr>
          <a:lstStyle/>
          <a:p>
            <a:r>
              <a:rPr lang="sr-Cyrl-RS" dirty="0" smtClean="0"/>
              <a:t>Знатно је ефикаснији (30-2200 пута) у постизању инхибиције ДНК репликације у поређењу са ламивудином</a:t>
            </a:r>
            <a:r>
              <a:rPr lang="en-US" dirty="0" smtClean="0"/>
              <a:t>.</a:t>
            </a:r>
            <a:endParaRPr lang="sr-Cyrl-RS" dirty="0" smtClean="0"/>
          </a:p>
          <a:p>
            <a:r>
              <a:rPr lang="sr-Cyrl-RS" dirty="0" smtClean="0"/>
              <a:t>Даје се у облику таблета од 0,5-1 </a:t>
            </a:r>
            <a:r>
              <a:rPr lang="en-US" dirty="0" smtClean="0"/>
              <a:t>mg</a:t>
            </a:r>
            <a:r>
              <a:rPr lang="sr-Cyrl-RS" dirty="0" smtClean="0"/>
              <a:t> дневно, током 48 недеља.</a:t>
            </a:r>
            <a:endParaRPr lang="en-US" dirty="0" smtClean="0"/>
          </a:p>
          <a:p>
            <a:r>
              <a:rPr lang="sr-Cyrl-RS" dirty="0" smtClean="0"/>
              <a:t>Нежељена дејства:</a:t>
            </a:r>
          </a:p>
          <a:p>
            <a:pPr lvl="1"/>
            <a:r>
              <a:rPr lang="sr-Cyrl-RS" dirty="0" smtClean="0"/>
              <a:t>главобоља,</a:t>
            </a:r>
            <a:r>
              <a:rPr lang="vi-VN" dirty="0" smtClean="0"/>
              <a:t> </a:t>
            </a:r>
            <a:r>
              <a:rPr lang="sr-Cyrl-RS" dirty="0" smtClean="0"/>
              <a:t>замор,</a:t>
            </a:r>
            <a:r>
              <a:rPr lang="vi-VN" dirty="0" smtClean="0"/>
              <a:t> </a:t>
            </a:r>
            <a:r>
              <a:rPr lang="sr-Cyrl-RS" dirty="0" smtClean="0"/>
              <a:t>вртоглавица, мучнина, повраћање</a:t>
            </a:r>
            <a:r>
              <a:rPr lang="en-US" dirty="0" smtClean="0"/>
              <a:t>, </a:t>
            </a:r>
            <a:r>
              <a:rPr lang="sr-Cyrl-RS" dirty="0" smtClean="0"/>
              <a:t>дијареја, повећане</a:t>
            </a:r>
            <a:r>
              <a:rPr lang="en-US" dirty="0" smtClean="0"/>
              <a:t> </a:t>
            </a:r>
            <a:r>
              <a:rPr lang="sr-Cyrl-RS" dirty="0" smtClean="0"/>
              <a:t>вредности</a:t>
            </a:r>
            <a:r>
              <a:rPr lang="en-US" dirty="0" smtClean="0"/>
              <a:t> </a:t>
            </a:r>
            <a:r>
              <a:rPr lang="sr-Cyrl-RS" dirty="0" smtClean="0"/>
              <a:t>трансаминаза, осип</a:t>
            </a:r>
            <a:r>
              <a:rPr lang="en-US" dirty="0" smtClean="0"/>
              <a:t>, </a:t>
            </a:r>
            <a:r>
              <a:rPr lang="sr-Cyrl-RS" dirty="0" smtClean="0"/>
              <a:t>алопеција, лактатна</a:t>
            </a:r>
            <a:r>
              <a:rPr lang="en-US" dirty="0" smtClean="0"/>
              <a:t> </a:t>
            </a:r>
            <a:r>
              <a:rPr lang="sr-Cyrl-RS" dirty="0" smtClean="0"/>
              <a:t>ацидоза</a:t>
            </a:r>
          </a:p>
          <a:p>
            <a:pPr lvl="1"/>
            <a:r>
              <a:rPr lang="sr-Cyrl-RS" dirty="0" smtClean="0"/>
              <a:t>егзарцербација</a:t>
            </a:r>
            <a:r>
              <a:rPr lang="vi-VN" dirty="0" smtClean="0"/>
              <a:t> </a:t>
            </a:r>
            <a:r>
              <a:rPr lang="sr-Cyrl-RS" dirty="0" smtClean="0"/>
              <a:t>хепатитиса</a:t>
            </a:r>
            <a:r>
              <a:rPr lang="vi-VN" dirty="0" smtClean="0"/>
              <a:t> </a:t>
            </a:r>
            <a:r>
              <a:rPr lang="sr-Cyrl-RS" dirty="0" smtClean="0"/>
              <a:t>током</a:t>
            </a:r>
            <a:r>
              <a:rPr lang="vi-VN" dirty="0" smtClean="0"/>
              <a:t> </a:t>
            </a:r>
            <a:r>
              <a:rPr lang="sr-Cyrl-RS" dirty="0" smtClean="0"/>
              <a:t>и</a:t>
            </a:r>
            <a:r>
              <a:rPr lang="vi-VN" dirty="0" smtClean="0"/>
              <a:t> </a:t>
            </a:r>
            <a:r>
              <a:rPr lang="sr-Cyrl-RS" dirty="0" smtClean="0"/>
              <a:t>након</a:t>
            </a:r>
            <a:r>
              <a:rPr lang="vi-VN" dirty="0" smtClean="0"/>
              <a:t> </a:t>
            </a:r>
            <a:r>
              <a:rPr lang="sr-Cyrl-RS" dirty="0" smtClean="0"/>
              <a:t>прекида</a:t>
            </a:r>
            <a:r>
              <a:rPr lang="vi-VN" dirty="0" smtClean="0"/>
              <a:t> </a:t>
            </a:r>
            <a:r>
              <a:rPr lang="sr-Cyrl-RS" dirty="0" smtClean="0"/>
              <a:t>терапије</a:t>
            </a:r>
            <a:r>
              <a:rPr lang="vi-VN" dirty="0" smtClean="0"/>
              <a:t> </a:t>
            </a:r>
            <a:r>
              <a:rPr lang="sr-Cyrl-RS" dirty="0" smtClean="0"/>
              <a:t>ентекавиром</a:t>
            </a:r>
          </a:p>
          <a:p>
            <a:r>
              <a:rPr lang="sr-Cyrl-RS" dirty="0" smtClean="0"/>
              <a:t>Интеракције: </a:t>
            </a:r>
          </a:p>
          <a:p>
            <a:pPr lvl="1"/>
            <a:r>
              <a:rPr lang="sr-Cyrl-RS" dirty="0" smtClean="0"/>
              <a:t>ентекавир</a:t>
            </a:r>
            <a:r>
              <a:rPr lang="en-US" dirty="0" smtClean="0"/>
              <a:t> </a:t>
            </a:r>
            <a:r>
              <a:rPr lang="sr-Cyrl-RS" dirty="0" smtClean="0"/>
              <a:t>није</a:t>
            </a:r>
            <a:r>
              <a:rPr lang="en-US" dirty="0" smtClean="0"/>
              <a:t> </a:t>
            </a:r>
            <a:r>
              <a:rPr lang="sr-Cyrl-RS" dirty="0" smtClean="0"/>
              <a:t>супстрат</a:t>
            </a:r>
            <a:r>
              <a:rPr lang="en-US" dirty="0" smtClean="0"/>
              <a:t>, </a:t>
            </a:r>
            <a:r>
              <a:rPr lang="sr-Cyrl-RS" dirty="0" smtClean="0"/>
              <a:t>инхибитор</a:t>
            </a:r>
            <a:r>
              <a:rPr lang="en-US" dirty="0" smtClean="0"/>
              <a:t> </a:t>
            </a:r>
            <a:r>
              <a:rPr lang="sr-Cyrl-RS" dirty="0" smtClean="0"/>
              <a:t>нити</a:t>
            </a:r>
            <a:r>
              <a:rPr lang="en-US" dirty="0" smtClean="0"/>
              <a:t> </a:t>
            </a:r>
            <a:r>
              <a:rPr lang="sr-Cyrl-RS" dirty="0" smtClean="0"/>
              <a:t>индуктор</a:t>
            </a:r>
            <a:r>
              <a:rPr lang="en-US" dirty="0" smtClean="0"/>
              <a:t> </a:t>
            </a:r>
            <a:r>
              <a:rPr lang="sr-Cyrl-RS" dirty="0" smtClean="0"/>
              <a:t>ензима</a:t>
            </a:r>
            <a:r>
              <a:rPr lang="en-US" dirty="0" smtClean="0"/>
              <a:t> </a:t>
            </a:r>
            <a:r>
              <a:rPr lang="sr-Cyrl-RS" dirty="0" smtClean="0"/>
              <a:t>С</a:t>
            </a:r>
            <a:r>
              <a:rPr lang="en-US" dirty="0" smtClean="0"/>
              <a:t>Y</a:t>
            </a:r>
            <a:r>
              <a:rPr lang="sr-Cyrl-RS" dirty="0" smtClean="0"/>
              <a:t>Р</a:t>
            </a:r>
            <a:r>
              <a:rPr lang="en-US" dirty="0" smtClean="0"/>
              <a:t>450</a:t>
            </a:r>
            <a:r>
              <a:rPr lang="sr-Cyrl-RS" dirty="0" smtClean="0"/>
              <a:t> те не ступа у интеракције на нивоу цитохрома јетре</a:t>
            </a:r>
          </a:p>
          <a:p>
            <a:endParaRPr lang="sr-Cyrl-RS" dirty="0" smtClean="0"/>
          </a:p>
          <a:p>
            <a:pPr lvl="1"/>
            <a:endParaRPr lang="sr-Cyrl-RS" dirty="0" smtClean="0"/>
          </a:p>
          <a:p>
            <a:pPr lvl="1">
              <a:buNone/>
            </a:pPr>
            <a:endParaRPr lang="sr-Cyrl-RS" dirty="0" smtClean="0"/>
          </a:p>
          <a:p>
            <a:pPr lvl="1"/>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Терапија инфекције ХБВ</a:t>
            </a:r>
            <a:br>
              <a:rPr lang="sr-Cyrl-RS" dirty="0" smtClean="0"/>
            </a:br>
            <a:r>
              <a:rPr lang="sr-Cyrl-RS" dirty="0" smtClean="0"/>
              <a:t>                                                                </a:t>
            </a:r>
            <a:r>
              <a:rPr lang="sr-Cyrl-RS" sz="2400" i="1" dirty="0" smtClean="0"/>
              <a:t>тенофовир </a:t>
            </a:r>
            <a:endParaRPr lang="en-US" dirty="0"/>
          </a:p>
        </p:txBody>
      </p:sp>
      <p:sp>
        <p:nvSpPr>
          <p:cNvPr id="3" name="Content Placeholder 2"/>
          <p:cNvSpPr>
            <a:spLocks noGrp="1"/>
          </p:cNvSpPr>
          <p:nvPr>
            <p:ph idx="1"/>
          </p:nvPr>
        </p:nvSpPr>
        <p:spPr>
          <a:xfrm>
            <a:off x="539552" y="1600200"/>
            <a:ext cx="7992888" cy="5573216"/>
          </a:xfrm>
        </p:spPr>
        <p:txBody>
          <a:bodyPr>
            <a:normAutofit/>
          </a:bodyPr>
          <a:lstStyle/>
          <a:p>
            <a:r>
              <a:rPr lang="sr-Cyrl-RS" dirty="0" smtClean="0"/>
              <a:t>Тенофовир дизопроксил фумарат је пролек који се у организму преводи у активи облик тенофовир</a:t>
            </a:r>
            <a:r>
              <a:rPr lang="en-US" dirty="0" smtClean="0"/>
              <a:t>-</a:t>
            </a:r>
            <a:r>
              <a:rPr lang="sr-Cyrl-RS" dirty="0" smtClean="0"/>
              <a:t>дифосфат. </a:t>
            </a:r>
          </a:p>
          <a:p>
            <a:r>
              <a:rPr lang="sr-Cyrl-RS" dirty="0" smtClean="0"/>
              <a:t>То је нуклеотидни аналог аденозин монофосфата који инхибира реверзну транскриптазу и ДНК полимеразу ХБВ.</a:t>
            </a:r>
          </a:p>
          <a:p>
            <a:r>
              <a:rPr lang="sr-Cyrl-RS" dirty="0" smtClean="0"/>
              <a:t>Опрез:</a:t>
            </a:r>
            <a:endParaRPr lang="en-US" dirty="0" smtClean="0"/>
          </a:p>
          <a:p>
            <a:pPr lvl="1"/>
            <a:r>
              <a:rPr lang="sr-Cyrl-RS" dirty="0" smtClean="0"/>
              <a:t>код пацијената са умереном бубрежном инсуфицијенцијом  (БИ) дозни интервал је на </a:t>
            </a:r>
            <a:r>
              <a:rPr lang="en-US" dirty="0" smtClean="0"/>
              <a:t>48 </a:t>
            </a:r>
            <a:r>
              <a:rPr lang="sr-Cyrl-RS" dirty="0" smtClean="0"/>
              <a:t>сати</a:t>
            </a:r>
            <a:endParaRPr lang="en-US" dirty="0" smtClean="0"/>
          </a:p>
          <a:p>
            <a:pPr lvl="1"/>
            <a:r>
              <a:rPr lang="sr-Cyrl-RS" dirty="0" smtClean="0"/>
              <a:t>код пацијената са тешком БИ дозни интервал је на</a:t>
            </a:r>
            <a:r>
              <a:rPr lang="en-US" dirty="0" smtClean="0"/>
              <a:t> 72-96 </a:t>
            </a:r>
            <a:r>
              <a:rPr lang="sr-Cyrl-RS" dirty="0" smtClean="0"/>
              <a:t>сати</a:t>
            </a:r>
            <a:r>
              <a:rPr lang="en-US" dirty="0" smtClean="0"/>
              <a:t> (</a:t>
            </a:r>
            <a:r>
              <a:rPr lang="sr-Cyrl-RS" dirty="0" smtClean="0"/>
              <a:t>дозирање</a:t>
            </a:r>
            <a:r>
              <a:rPr lang="en-US" dirty="0" smtClean="0"/>
              <a:t> </a:t>
            </a:r>
            <a:r>
              <a:rPr lang="sr-Cyrl-RS" dirty="0" smtClean="0"/>
              <a:t>два</a:t>
            </a:r>
            <a:r>
              <a:rPr lang="en-US" dirty="0" smtClean="0"/>
              <a:t> </a:t>
            </a:r>
            <a:r>
              <a:rPr lang="sr-Cyrl-RS" dirty="0" smtClean="0"/>
              <a:t>пута</a:t>
            </a:r>
            <a:r>
              <a:rPr lang="en-US" dirty="0" smtClean="0"/>
              <a:t> </a:t>
            </a:r>
            <a:r>
              <a:rPr lang="sr-Cyrl-RS" dirty="0" smtClean="0"/>
              <a:t>недељно</a:t>
            </a:r>
            <a:r>
              <a:rPr lang="en-US" dirty="0" smtClean="0"/>
              <a:t>)</a:t>
            </a:r>
          </a:p>
          <a:p>
            <a:pPr lvl="1"/>
            <a:r>
              <a:rPr lang="sr-Cyrl-RS" dirty="0" smtClean="0"/>
              <a:t>код пацијената</a:t>
            </a:r>
            <a:r>
              <a:rPr lang="en-US" dirty="0" smtClean="0"/>
              <a:t> </a:t>
            </a:r>
            <a:r>
              <a:rPr lang="sr-Cyrl-RS" dirty="0" smtClean="0"/>
              <a:t>на</a:t>
            </a:r>
            <a:r>
              <a:rPr lang="en-US" dirty="0" smtClean="0"/>
              <a:t> </a:t>
            </a:r>
            <a:r>
              <a:rPr lang="sr-Cyrl-RS" dirty="0" smtClean="0"/>
              <a:t>хемодијализи дозни интервал је на</a:t>
            </a:r>
            <a:r>
              <a:rPr lang="en-US" dirty="0" smtClean="0"/>
              <a:t> </a:t>
            </a:r>
            <a:r>
              <a:rPr lang="sr-Cyrl-RS" dirty="0" smtClean="0"/>
              <a:t>сваких</a:t>
            </a:r>
            <a:r>
              <a:rPr lang="en-US" dirty="0" smtClean="0"/>
              <a:t> 7 </a:t>
            </a:r>
            <a:r>
              <a:rPr lang="sr-Cyrl-RS" dirty="0" smtClean="0"/>
              <a:t>дана</a:t>
            </a:r>
            <a:r>
              <a:rPr lang="en-US" dirty="0" smtClean="0"/>
              <a:t> </a:t>
            </a:r>
            <a:r>
              <a:rPr lang="sr-Cyrl-RS" dirty="0" smtClean="0"/>
              <a:t>након</a:t>
            </a:r>
            <a:r>
              <a:rPr lang="en-US" dirty="0" smtClean="0"/>
              <a:t> </a:t>
            </a:r>
            <a:r>
              <a:rPr lang="sr-Cyrl-RS" dirty="0" smtClean="0"/>
              <a:t>завршене</a:t>
            </a:r>
            <a:r>
              <a:rPr lang="en-US" dirty="0" smtClean="0"/>
              <a:t> </a:t>
            </a:r>
            <a:r>
              <a:rPr lang="sr-Cyrl-RS" dirty="0" smtClean="0"/>
              <a:t>хемодијализе</a:t>
            </a:r>
          </a:p>
          <a:p>
            <a:endParaRPr lang="sr-Cyrl-RS" dirty="0" smtClean="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1542</TotalTime>
  <Words>2994</Words>
  <Application>Microsoft Office PowerPoint</Application>
  <PresentationFormat>On-screen Show (4:3)</PresentationFormat>
  <Paragraphs>290</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Клиничке и лабораторијске карактеристике пацијената са вирусним хепатитисом и HIV-ом, оралне манифестације</vt:lpstr>
      <vt:lpstr>Терапија инфекције хепатитис Б вирусом  (ХБВ)</vt:lpstr>
      <vt:lpstr>Терапија инфекције ХБВ</vt:lpstr>
      <vt:lpstr>Терапија инфекције ХБВ                                                              интерферон </vt:lpstr>
      <vt:lpstr>Терапија инфекције ХБВ                                                              интерферон </vt:lpstr>
      <vt:lpstr>Терапија инфекције ХБВ                                                              интерферон </vt:lpstr>
      <vt:lpstr>Терапија инфекције ХБВ                                                                 ентекавир </vt:lpstr>
      <vt:lpstr>Терапија инфекције ХБВ                                                                 ентекавир </vt:lpstr>
      <vt:lpstr>Терапија инфекције ХБВ                                                                 тенофовир </vt:lpstr>
      <vt:lpstr>Терапија инфекције ХБВ                                                                 тенофовир </vt:lpstr>
      <vt:lpstr>Терапија инфекције ХБВ                                                                 тенофовир </vt:lpstr>
      <vt:lpstr>Терапија инфекције ХБВ                                                                 ламивудин </vt:lpstr>
      <vt:lpstr>Терапија инфекције ХБВ                                                                 ламивудин </vt:lpstr>
      <vt:lpstr>Терапија инфекције ХБВ                                                                  адефовир </vt:lpstr>
      <vt:lpstr>Превенција инфекције ХБВ</vt:lpstr>
      <vt:lpstr>Терапија инфекције хепатитис Ц вирусом  (ХЦВ)</vt:lpstr>
      <vt:lpstr>Терапија инфекције ХЦВ</vt:lpstr>
      <vt:lpstr>Терапија инфекције ХЦВ                                          софосбувир и велпатасвир</vt:lpstr>
      <vt:lpstr>Терапија инфекције ХЦВ                                          софосбувир и даклатасвир</vt:lpstr>
      <vt:lpstr>Терапија инфекције ХЦВ                                          софосбувир и ледипасвир</vt:lpstr>
      <vt:lpstr>Терапија инфекције ХЦВ         паритапревир/ритонавир/омбитасвир + дасабувир</vt:lpstr>
      <vt:lpstr>Терапија инфекције ХЦВ                                                       елбасвир и гразопревир</vt:lpstr>
      <vt:lpstr>Терапија ХИВ инфекције </vt:lpstr>
      <vt:lpstr>Терапија ХИВ инфекције          нуклеозидни инхибитори реверзне транскриптазе </vt:lpstr>
      <vt:lpstr>Терапија ХИВ инфекције       нуклеозидни инхибитори реверзне транскриптазе </vt:lpstr>
      <vt:lpstr>Терапија ХИВ инфекције       нуклеозидни инхибитори реверзне транскриптазе </vt:lpstr>
      <vt:lpstr>Терапија ХИВ инфекције      нуклеотидни инхибитори реверзне транскриптазе </vt:lpstr>
      <vt:lpstr>Терапија ХИВ инфекције   не-нуклеозидни инхибитори реверзне транскриптазе </vt:lpstr>
      <vt:lpstr>Терапија ХИВ инфекције   не-нуклеозидни инхибитори реверзне транскриптазе </vt:lpstr>
      <vt:lpstr>Терапија ХИВ инфекције   не-нуклеозидни инхибитори реверзне транскриптазе </vt:lpstr>
      <vt:lpstr>Терапија ХИВ инфекције                               инхибитори вирусне протеазе</vt:lpstr>
      <vt:lpstr>Терапија ХИВ инфекције                               инхибитори вирусне протеазе</vt:lpstr>
      <vt:lpstr>Терапија ХИВ инфекције                               инхибитори вирусне протеазе</vt:lpstr>
      <vt:lpstr>Терапија ХИВ инфекције                              инхибитори уласка вируса у лимфоците</vt:lpstr>
      <vt:lpstr>Терапија ХИВ инфекције                                   инхибитори вирусне интегразе </vt:lpstr>
      <vt:lpstr>Терапија ХИВ инфекције у трудноћи</vt:lpstr>
      <vt:lpstr>Slide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Клиничке и лабораторијске карактеристике пацијената са вирусним хепатитисом и HIV-ом, оралне манифестације</dc:title>
  <dc:creator>Katarina Radonjic</dc:creator>
  <cp:lastModifiedBy>Katarina Radonjic</cp:lastModifiedBy>
  <cp:revision>24</cp:revision>
  <dcterms:created xsi:type="dcterms:W3CDTF">2024-02-11T13:35:23Z</dcterms:created>
  <dcterms:modified xsi:type="dcterms:W3CDTF">2024-02-14T19:43:05Z</dcterms:modified>
</cp:coreProperties>
</file>